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930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C3903E-1111-4D79-BCD1-7B554DCA16DC}" type="datetimeFigureOut">
              <a:rPr lang="el-GR" smtClean="0"/>
              <a:pPr/>
              <a:t>24/6/2018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EA68E-EE04-4EA8-A225-255240F8922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99176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EA68E-EE04-4EA8-A225-255240F89229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90BB2CB-EA5C-4585-AB9E-9E45E3A042B0}" type="datetimeFigureOut">
              <a:rPr lang="el-GR" smtClean="0"/>
              <a:pPr/>
              <a:t>24/6/2018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F782700-703C-49A5-B3CC-BEB9710B1C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B2CB-EA5C-4585-AB9E-9E45E3A042B0}" type="datetimeFigureOut">
              <a:rPr lang="el-GR" smtClean="0"/>
              <a:pPr/>
              <a:t>24/6/2018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82700-703C-49A5-B3CC-BEB9710B1C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B2CB-EA5C-4585-AB9E-9E45E3A042B0}" type="datetimeFigureOut">
              <a:rPr lang="el-GR" smtClean="0"/>
              <a:pPr/>
              <a:t>24/6/2018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82700-703C-49A5-B3CC-BEB9710B1C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B2CB-EA5C-4585-AB9E-9E45E3A042B0}" type="datetimeFigureOut">
              <a:rPr lang="el-GR" smtClean="0"/>
              <a:pPr/>
              <a:t>24/6/2018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82700-703C-49A5-B3CC-BEB9710B1C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B2CB-EA5C-4585-AB9E-9E45E3A042B0}" type="datetimeFigureOut">
              <a:rPr lang="el-GR" smtClean="0"/>
              <a:pPr/>
              <a:t>24/6/2018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82700-703C-49A5-B3CC-BEB9710B1C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B2CB-EA5C-4585-AB9E-9E45E3A042B0}" type="datetimeFigureOut">
              <a:rPr lang="el-GR" smtClean="0"/>
              <a:pPr/>
              <a:t>24/6/2018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82700-703C-49A5-B3CC-BEB9710B1C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90BB2CB-EA5C-4585-AB9E-9E45E3A042B0}" type="datetimeFigureOut">
              <a:rPr lang="el-GR" smtClean="0"/>
              <a:pPr/>
              <a:t>24/6/2018</a:t>
            </a:fld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F782700-703C-49A5-B3CC-BEB9710B1CD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90BB2CB-EA5C-4585-AB9E-9E45E3A042B0}" type="datetimeFigureOut">
              <a:rPr lang="el-GR" smtClean="0"/>
              <a:pPr/>
              <a:t>24/6/2018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F782700-703C-49A5-B3CC-BEB9710B1C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B2CB-EA5C-4585-AB9E-9E45E3A042B0}" type="datetimeFigureOut">
              <a:rPr lang="el-GR" smtClean="0"/>
              <a:pPr/>
              <a:t>24/6/2018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82700-703C-49A5-B3CC-BEB9710B1C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B2CB-EA5C-4585-AB9E-9E45E3A042B0}" type="datetimeFigureOut">
              <a:rPr lang="el-GR" smtClean="0"/>
              <a:pPr/>
              <a:t>24/6/2018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82700-703C-49A5-B3CC-BEB9710B1C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B2CB-EA5C-4585-AB9E-9E45E3A042B0}" type="datetimeFigureOut">
              <a:rPr lang="el-GR" smtClean="0"/>
              <a:pPr/>
              <a:t>24/6/2018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82700-703C-49A5-B3CC-BEB9710B1C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90BB2CB-EA5C-4585-AB9E-9E45E3A042B0}" type="datetimeFigureOut">
              <a:rPr lang="el-GR" smtClean="0"/>
              <a:pPr/>
              <a:t>24/6/2018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F782700-703C-49A5-B3CC-BEB9710B1CD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Κώδικας Οδικής Κυκλοφορίας 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428596" y="4143380"/>
            <a:ext cx="4953000" cy="1752600"/>
          </a:xfrm>
        </p:spPr>
        <p:txBody>
          <a:bodyPr>
            <a:normAutofit/>
          </a:bodyPr>
          <a:lstStyle/>
          <a:p>
            <a:r>
              <a:rPr lang="el-GR" sz="1800" dirty="0" err="1" smtClean="0">
                <a:latin typeface="+mj-lt"/>
              </a:rPr>
              <a:t>Τζινευράκη</a:t>
            </a:r>
            <a:r>
              <a:rPr lang="el-GR" sz="1800" dirty="0" smtClean="0">
                <a:latin typeface="+mj-lt"/>
              </a:rPr>
              <a:t> Ειρήνη </a:t>
            </a:r>
          </a:p>
          <a:p>
            <a:r>
              <a:rPr lang="el-GR" sz="1800" dirty="0" err="1" smtClean="0">
                <a:latin typeface="+mj-lt"/>
              </a:rPr>
              <a:t>Τζίμα</a:t>
            </a:r>
            <a:r>
              <a:rPr lang="el-GR" sz="1800" dirty="0" smtClean="0">
                <a:latin typeface="+mj-lt"/>
              </a:rPr>
              <a:t> Κατερίνα </a:t>
            </a:r>
          </a:p>
          <a:p>
            <a:r>
              <a:rPr lang="el-GR" sz="1800" dirty="0" smtClean="0">
                <a:latin typeface="+mj-lt"/>
              </a:rPr>
              <a:t>Τουφεκιά Βαρβάρα</a:t>
            </a:r>
          </a:p>
          <a:p>
            <a:r>
              <a:rPr lang="el-GR" sz="1800" dirty="0" err="1" smtClean="0">
                <a:latin typeface="+mj-lt"/>
              </a:rPr>
              <a:t>Φάκου</a:t>
            </a:r>
            <a:r>
              <a:rPr lang="el-GR" sz="1800" dirty="0" smtClean="0">
                <a:latin typeface="+mj-lt"/>
              </a:rPr>
              <a:t> Πωλίνα </a:t>
            </a:r>
          </a:p>
          <a:p>
            <a:r>
              <a:rPr lang="el-GR" sz="1800" dirty="0" smtClean="0">
                <a:latin typeface="+mj-lt"/>
              </a:rPr>
              <a:t>Φύτρου Μαρία   </a:t>
            </a:r>
            <a:endParaRPr lang="el-GR" sz="1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/>
          <p:cNvSpPr/>
          <p:nvPr/>
        </p:nvSpPr>
        <p:spPr>
          <a:xfrm>
            <a:off x="500034" y="571480"/>
            <a:ext cx="5286412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ΦΩΤΕΙΝΟΙ  ΣΗΜΑΤΟ∆ΟΤΕΣ</a:t>
            </a:r>
          </a:p>
          <a:p>
            <a:pPr marL="342900" indent="-342900">
              <a:buFont typeface="Wingdings" pitchFamily="2" charset="2"/>
              <a:buChar char="Ø"/>
            </a:pPr>
            <a:endParaRPr lang="el-GR" sz="1700" dirty="0" smtClean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l-GR" sz="1700" u="sng" dirty="0" smtClean="0">
                <a:latin typeface="Calibri" pitchFamily="34" charset="0"/>
                <a:cs typeface="Calibri" pitchFamily="34" charset="0"/>
              </a:rPr>
              <a:t>Κόκκινο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σηµαίνει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«υποχρεωτική στάση»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Περιµένετε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πίσω από τη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γραµµή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l-GR" sz="1700" u="sng" dirty="0" smtClean="0">
                <a:latin typeface="Calibri" pitchFamily="34" charset="0"/>
                <a:cs typeface="Calibri" pitchFamily="34" charset="0"/>
              </a:rPr>
              <a:t>Κόκκινο 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και </a:t>
            </a:r>
            <a:r>
              <a:rPr lang="el-GR" sz="1700" u="sng" dirty="0" smtClean="0">
                <a:latin typeface="Calibri" pitchFamily="34" charset="0"/>
                <a:cs typeface="Calibri" pitchFamily="34" charset="0"/>
              </a:rPr>
              <a:t>Κίτρινο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σηµαίνει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επίσης «υποχρεωτική στάση» -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Περιµένετε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πίσω από τη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γραµµή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- Μην προχωρήσετε µ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έχρι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να ανάψει το πράσινο. </a:t>
            </a:r>
          </a:p>
          <a:p>
            <a:pPr>
              <a:buFont typeface="Wingdings" pitchFamily="2" charset="2"/>
              <a:buChar char="Ø"/>
            </a:pPr>
            <a:r>
              <a:rPr lang="el-GR" sz="1700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el-GR" sz="1700" u="sng" dirty="0" smtClean="0">
                <a:latin typeface="Calibri" pitchFamily="34" charset="0"/>
                <a:cs typeface="Calibri" pitchFamily="34" charset="0"/>
              </a:rPr>
              <a:t>Πράσινο 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σηµαίνει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μπορείτε να προχωρήσετε  αν ο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δρόµος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είναι ελεύθερος. Προσέχετε ιδιαίτερα αν θα στρίψετε.</a:t>
            </a:r>
          </a:p>
          <a:p>
            <a:endParaRPr lang="el-GR" dirty="0">
              <a:latin typeface="+mj-lt"/>
            </a:endParaRPr>
          </a:p>
        </p:txBody>
      </p:sp>
      <p:sp>
        <p:nvSpPr>
          <p:cNvPr id="13314" name="AutoShape 2" descr="ÎÏÎ¿ÏÎ­Î»ÎµÏÎ¼Î± ÎµÎ¹ÎºÏÎ½Î±Ï Î³Î¹Î± ÎºÎ¿ÎºÎºÎ¹Î½Î¿ ÏÎ±Î½Î±ÏÎ¹ ÏÎºÎ¹ÏÏÎ¿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3316" name="AutoShape 4" descr="ÎÏÎ¿ÏÎ­Î»ÎµÏÎ¼Î± ÎµÎ¹ÎºÏÎ½Î±Ï Î³Î¹Î± ÎºÎ¿ÎºÎºÎ¹Î½Î¿ ÏÎ±Î½Î±ÏÎ¹ ÏÎºÎ¹ÏÏÎ¿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3318" name="AutoShape 6" descr="ÎÏÎ¿ÏÎ­Î»ÎµÏÎ¼Î± ÎµÎ¹ÎºÏÎ½Î±Ï Î³Î¹Î± ÎºÎ¿ÎºÎºÎ¹Î½Î¿ ÏÎ±Î½Î±ÏÎ¹ ÏÎºÎ¹ÏÏÎ¿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3320" name="AutoShape 8" descr="ÎÏÎ¿ÏÎ­Î»ÎµÏÎ¼Î± ÎµÎ¹ÎºÏÎ½Î±Ï Î³Î¹Î± ÏÎ±Î½Î±ÏÎ¹ ÎºÎ¿Î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3322" name="AutoShape 10" descr="ÎÏÎ¿ÏÎ­Î»ÎµÏÎ¼Î± ÎµÎ¹ÎºÏÎ½Î±Ï Î³Î¹Î± ÏÎ±Î½Î±ÏÎ¹ ÎºÎ¿Î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3323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1857364"/>
            <a:ext cx="2470485" cy="2133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- Ορθογώνιο"/>
          <p:cNvSpPr/>
          <p:nvPr/>
        </p:nvSpPr>
        <p:spPr>
          <a:xfrm>
            <a:off x="500034" y="3000372"/>
            <a:ext cx="4572000" cy="329320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endParaRPr lang="el-GR" sz="1600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l-GR" sz="1600" u="sng" dirty="0" smtClean="0">
                <a:latin typeface="Calibri" pitchFamily="34" charset="0"/>
                <a:cs typeface="Calibri" pitchFamily="34" charset="0"/>
              </a:rPr>
              <a:t>Κίτρινο  </a:t>
            </a:r>
            <a:r>
              <a:rPr lang="el-GR" sz="1600" dirty="0" err="1" smtClean="0">
                <a:latin typeface="Calibri" pitchFamily="34" charset="0"/>
                <a:cs typeface="Calibri" pitchFamily="34" charset="0"/>
              </a:rPr>
              <a:t>σηµαίνει</a:t>
            </a:r>
            <a:r>
              <a:rPr lang="el-GR" sz="1600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el-GR" sz="1600" dirty="0" err="1" smtClean="0">
                <a:latin typeface="Calibri" pitchFamily="34" charset="0"/>
                <a:cs typeface="Calibri" pitchFamily="34" charset="0"/>
              </a:rPr>
              <a:t>σταµάτα</a:t>
            </a:r>
            <a:r>
              <a:rPr lang="el-GR" sz="1600" dirty="0" smtClean="0">
                <a:latin typeface="Calibri" pitchFamily="34" charset="0"/>
                <a:cs typeface="Calibri" pitchFamily="34" charset="0"/>
              </a:rPr>
              <a:t>  στη </a:t>
            </a:r>
            <a:r>
              <a:rPr lang="el-GR" sz="1600" dirty="0" err="1" smtClean="0">
                <a:latin typeface="Calibri" pitchFamily="34" charset="0"/>
                <a:cs typeface="Calibri" pitchFamily="34" charset="0"/>
              </a:rPr>
              <a:t>γραµµή</a:t>
            </a:r>
            <a:r>
              <a:rPr lang="el-GR" sz="1600" dirty="0" smtClean="0">
                <a:latin typeface="Calibri" pitchFamily="34" charset="0"/>
                <a:cs typeface="Calibri" pitchFamily="34" charset="0"/>
              </a:rPr>
              <a:t>. Μπορείτε να προχωρήσετε αν το κίτρινο  άναψε αφού ήδη έχετε διασταυρώσει τη </a:t>
            </a:r>
            <a:r>
              <a:rPr lang="el-GR" sz="1600" dirty="0" err="1" smtClean="0">
                <a:latin typeface="Calibri" pitchFamily="34" charset="0"/>
                <a:cs typeface="Calibri" pitchFamily="34" charset="0"/>
              </a:rPr>
              <a:t>γραµµή</a:t>
            </a:r>
            <a:r>
              <a:rPr lang="el-GR" sz="1600" dirty="0" smtClean="0">
                <a:latin typeface="Calibri" pitchFamily="34" charset="0"/>
                <a:cs typeface="Calibri" pitchFamily="34" charset="0"/>
              </a:rPr>
              <a:t> ή είστε τόσο κοντά σ’ αυτή που αν </a:t>
            </a:r>
            <a:r>
              <a:rPr lang="el-GR" sz="1600" dirty="0" err="1" smtClean="0">
                <a:latin typeface="Calibri" pitchFamily="34" charset="0"/>
                <a:cs typeface="Calibri" pitchFamily="34" charset="0"/>
              </a:rPr>
              <a:t>σταµατήσετε</a:t>
            </a:r>
            <a:r>
              <a:rPr lang="el-GR" sz="1600" dirty="0" smtClean="0">
                <a:latin typeface="Calibri" pitchFamily="34" charset="0"/>
                <a:cs typeface="Calibri" pitchFamily="34" charset="0"/>
              </a:rPr>
              <a:t>  δυνατόν να προκαλέσετε  </a:t>
            </a:r>
            <a:r>
              <a:rPr lang="el-GR" sz="1600" dirty="0" err="1" smtClean="0">
                <a:latin typeface="Calibri" pitchFamily="34" charset="0"/>
                <a:cs typeface="Calibri" pitchFamily="34" charset="0"/>
              </a:rPr>
              <a:t>δυστύχηµα</a:t>
            </a:r>
            <a:r>
              <a:rPr lang="el-GR" sz="1600" dirty="0" smtClean="0">
                <a:latin typeface="Calibri" pitchFamily="34" charset="0"/>
                <a:cs typeface="Calibri" pitchFamily="34" charset="0"/>
              </a:rPr>
              <a:t>. Όταν το κίτρινο φως αναβοσβήνει  </a:t>
            </a:r>
            <a:r>
              <a:rPr lang="el-GR" sz="1600" dirty="0" err="1" smtClean="0">
                <a:latin typeface="Calibri" pitchFamily="34" charset="0"/>
                <a:cs typeface="Calibri" pitchFamily="34" charset="0"/>
              </a:rPr>
              <a:t>σηµαίνει</a:t>
            </a:r>
            <a:r>
              <a:rPr lang="el-GR" sz="1600" dirty="0" smtClean="0">
                <a:latin typeface="Calibri" pitchFamily="34" charset="0"/>
                <a:cs typeface="Calibri" pitchFamily="34" charset="0"/>
              </a:rPr>
              <a:t>  οδηγείτε µε προσοχή γιατί η διασταύρωση δεν θεωρείται σαν  </a:t>
            </a:r>
            <a:r>
              <a:rPr lang="el-GR" sz="1600" dirty="0" err="1" smtClean="0">
                <a:latin typeface="Calibri" pitchFamily="34" charset="0"/>
                <a:cs typeface="Calibri" pitchFamily="34" charset="0"/>
              </a:rPr>
              <a:t>ελεγχόµενη</a:t>
            </a:r>
            <a:r>
              <a:rPr lang="el-GR" sz="1600" dirty="0" smtClean="0">
                <a:latin typeface="Calibri" pitchFamily="34" charset="0"/>
                <a:cs typeface="Calibri" pitchFamily="34" charset="0"/>
              </a:rPr>
              <a:t>  µε φωτεινούς  </a:t>
            </a:r>
            <a:r>
              <a:rPr lang="el-GR" sz="1600" dirty="0" err="1" smtClean="0">
                <a:latin typeface="Calibri" pitchFamily="34" charset="0"/>
                <a:cs typeface="Calibri" pitchFamily="34" charset="0"/>
              </a:rPr>
              <a:t>σηµατοδότες</a:t>
            </a:r>
            <a:r>
              <a:rPr lang="el-GR" sz="1600" dirty="0" smtClean="0">
                <a:latin typeface="Calibri" pitchFamily="34" charset="0"/>
                <a:cs typeface="Calibri" pitchFamily="34" charset="0"/>
              </a:rPr>
              <a:t>. </a:t>
            </a:r>
          </a:p>
          <a:p>
            <a:pPr>
              <a:buFont typeface="Wingdings" pitchFamily="2" charset="2"/>
              <a:buChar char="Ø"/>
            </a:pPr>
            <a:endParaRPr lang="el-GR" sz="1600" u="sng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l-GR" sz="1600" u="sng" dirty="0" smtClean="0">
                <a:latin typeface="Calibri" pitchFamily="34" charset="0"/>
                <a:cs typeface="Calibri" pitchFamily="34" charset="0"/>
              </a:rPr>
              <a:t>Πράσινο βέλος  </a:t>
            </a:r>
            <a:r>
              <a:rPr lang="el-GR" sz="1600" dirty="0" err="1" smtClean="0">
                <a:latin typeface="Calibri" pitchFamily="34" charset="0"/>
                <a:cs typeface="Calibri" pitchFamily="34" charset="0"/>
              </a:rPr>
              <a:t>σηµαίνει</a:t>
            </a:r>
            <a:r>
              <a:rPr lang="el-GR" sz="1600" dirty="0" smtClean="0">
                <a:latin typeface="Calibri" pitchFamily="34" charset="0"/>
                <a:cs typeface="Calibri" pitchFamily="34" charset="0"/>
              </a:rPr>
              <a:t>  πως µ</a:t>
            </a:r>
            <a:r>
              <a:rPr lang="el-GR" sz="1600" dirty="0" err="1" smtClean="0">
                <a:latin typeface="Calibri" pitchFamily="34" charset="0"/>
                <a:cs typeface="Calibri" pitchFamily="34" charset="0"/>
              </a:rPr>
              <a:t>πορείτε</a:t>
            </a:r>
            <a:r>
              <a:rPr lang="el-GR" sz="1600" dirty="0" smtClean="0">
                <a:latin typeface="Calibri" pitchFamily="34" charset="0"/>
                <a:cs typeface="Calibri" pitchFamily="34" charset="0"/>
              </a:rPr>
              <a:t>  να προχωρήσετε προς την κατεύθυνση που δείχνει το βέλος ανεξάρτητα τι δείχνουν τα άλλα φωτά.</a:t>
            </a:r>
            <a:endParaRPr lang="el-GR" sz="16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500034" y="1500174"/>
            <a:ext cx="664373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l-GR" dirty="0" smtClean="0">
                <a:latin typeface="Calibri" pitchFamily="34" charset="0"/>
                <a:cs typeface="Calibri" pitchFamily="34" charset="0"/>
              </a:rPr>
              <a:t>Ο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οδηγός </a:t>
            </a:r>
            <a:r>
              <a:rPr lang="el-GR" dirty="0" err="1" smtClean="0">
                <a:latin typeface="Calibri" pitchFamily="34" charset="0"/>
                <a:cs typeface="Calibri" pitchFamily="34" charset="0"/>
              </a:rPr>
              <a:t>οχήµατος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οφείλει: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l-GR" dirty="0" err="1" smtClean="0">
                <a:latin typeface="Calibri" pitchFamily="34" charset="0"/>
                <a:cs typeface="Calibri" pitchFamily="34" charset="0"/>
              </a:rPr>
              <a:t>εισερχόµενος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σε </a:t>
            </a:r>
            <a:r>
              <a:rPr lang="el-GR" dirty="0" err="1" smtClean="0">
                <a:latin typeface="Calibri" pitchFamily="34" charset="0"/>
                <a:cs typeface="Calibri" pitchFamily="34" charset="0"/>
              </a:rPr>
              <a:t>δρόµο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µε προτεραιότητα, να ελαττώνει την ταχύτητα του </a:t>
            </a:r>
            <a:r>
              <a:rPr lang="el-GR" dirty="0" err="1" smtClean="0">
                <a:latin typeface="Calibri" pitchFamily="34" charset="0"/>
                <a:cs typeface="Calibri" pitchFamily="34" charset="0"/>
              </a:rPr>
              <a:t>οχήµατος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του ή να </a:t>
            </a:r>
            <a:r>
              <a:rPr lang="el-GR" dirty="0" err="1" smtClean="0">
                <a:latin typeface="Calibri" pitchFamily="34" charset="0"/>
                <a:cs typeface="Calibri" pitchFamily="34" charset="0"/>
              </a:rPr>
              <a:t>σταµατά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τελείως και να παραχωρεί </a:t>
            </a:r>
            <a:r>
              <a:rPr lang="el-GR" dirty="0" err="1" smtClean="0">
                <a:latin typeface="Calibri" pitchFamily="34" charset="0"/>
                <a:cs typeface="Calibri" pitchFamily="34" charset="0"/>
              </a:rPr>
              <a:t>δικαίωµα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προτεραιότητας στην τροχαία που κινείται στον </a:t>
            </a:r>
            <a:r>
              <a:rPr lang="el-GR" dirty="0" err="1" smtClean="0">
                <a:latin typeface="Calibri" pitchFamily="34" charset="0"/>
                <a:cs typeface="Calibri" pitchFamily="34" charset="0"/>
              </a:rPr>
              <a:t>δρόµο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αυτό.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Να µην προσπερνά ούτε να αποπειράται να προσπεράσει </a:t>
            </a:r>
            <a:r>
              <a:rPr lang="el-GR" dirty="0" err="1" smtClean="0">
                <a:latin typeface="Calibri" pitchFamily="34" charset="0"/>
                <a:cs typeface="Calibri" pitchFamily="34" charset="0"/>
              </a:rPr>
              <a:t>όχηµα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 smtClean="0">
                <a:latin typeface="Calibri" pitchFamily="34" charset="0"/>
                <a:cs typeface="Calibri" pitchFamily="34" charset="0"/>
              </a:rPr>
              <a:t>κινούµενο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προς την ίδια κατεύθυνση σε κάθε </a:t>
            </a:r>
            <a:r>
              <a:rPr lang="el-GR" dirty="0" err="1" smtClean="0">
                <a:latin typeface="Calibri" pitchFamily="34" charset="0"/>
                <a:cs typeface="Calibri" pitchFamily="34" charset="0"/>
              </a:rPr>
              <a:t>σηµείο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που υπάρχει στη µ</a:t>
            </a:r>
            <a:r>
              <a:rPr lang="el-GR" dirty="0" err="1" smtClean="0">
                <a:latin typeface="Calibri" pitchFamily="34" charset="0"/>
                <a:cs typeface="Calibri" pitchFamily="34" charset="0"/>
              </a:rPr>
              <a:t>έση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του </a:t>
            </a:r>
            <a:r>
              <a:rPr lang="el-GR" dirty="0" err="1" smtClean="0">
                <a:latin typeface="Calibri" pitchFamily="34" charset="0"/>
                <a:cs typeface="Calibri" pitchFamily="34" charset="0"/>
              </a:rPr>
              <a:t>οδοστρώµατος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συνεχής άσπρη </a:t>
            </a:r>
            <a:r>
              <a:rPr lang="el-GR" dirty="0" err="1" smtClean="0">
                <a:latin typeface="Calibri" pitchFamily="34" charset="0"/>
                <a:cs typeface="Calibri" pitchFamily="34" charset="0"/>
              </a:rPr>
              <a:t>γραµµή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marL="342900" indent="-342900"/>
            <a:endParaRPr lang="el-GR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να παραχωρεί </a:t>
            </a:r>
            <a:r>
              <a:rPr lang="el-GR" dirty="0" err="1" smtClean="0">
                <a:latin typeface="Calibri" pitchFamily="34" charset="0"/>
                <a:cs typeface="Calibri" pitchFamily="34" charset="0"/>
              </a:rPr>
              <a:t>δικαίωµα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προτεραιότητας σε </a:t>
            </a:r>
            <a:r>
              <a:rPr lang="el-GR" dirty="0" err="1" smtClean="0">
                <a:latin typeface="Calibri" pitchFamily="34" charset="0"/>
                <a:cs typeface="Calibri" pitchFamily="34" charset="0"/>
              </a:rPr>
              <a:t>οχήµατα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που κινούνται από δεξιά σε κυκλικούς </a:t>
            </a:r>
            <a:r>
              <a:rPr lang="el-GR" dirty="0" err="1" smtClean="0">
                <a:latin typeface="Calibri" pitchFamily="34" charset="0"/>
                <a:cs typeface="Calibri" pitchFamily="34" charset="0"/>
              </a:rPr>
              <a:t>κόµβους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, εκτός αν υπάρχει άλλη </a:t>
            </a:r>
            <a:r>
              <a:rPr lang="el-GR" dirty="0" err="1" smtClean="0">
                <a:latin typeface="Calibri" pitchFamily="34" charset="0"/>
                <a:cs typeface="Calibri" pitchFamily="34" charset="0"/>
              </a:rPr>
              <a:t>σήµανση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στο </a:t>
            </a:r>
            <a:r>
              <a:rPr lang="el-GR" dirty="0" err="1" smtClean="0">
                <a:latin typeface="Calibri" pitchFamily="34" charset="0"/>
                <a:cs typeface="Calibri" pitchFamily="34" charset="0"/>
              </a:rPr>
              <a:t>δρόµο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, και σε διασταυρώσεις </a:t>
            </a:r>
            <a:r>
              <a:rPr lang="el-GR" dirty="0" err="1" smtClean="0">
                <a:latin typeface="Calibri" pitchFamily="34" charset="0"/>
                <a:cs typeface="Calibri" pitchFamily="34" charset="0"/>
              </a:rPr>
              <a:t>δρόµων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στους οποίους η προτεραιότητα δεν </a:t>
            </a:r>
            <a:r>
              <a:rPr lang="el-GR" dirty="0" err="1" smtClean="0">
                <a:latin typeface="Calibri" pitchFamily="34" charset="0"/>
                <a:cs typeface="Calibri" pitchFamily="34" charset="0"/>
              </a:rPr>
              <a:t>ρυθµίζεται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µε </a:t>
            </a:r>
            <a:r>
              <a:rPr lang="el-GR" dirty="0" err="1" smtClean="0">
                <a:latin typeface="Calibri" pitchFamily="34" charset="0"/>
                <a:cs typeface="Calibri" pitchFamily="34" charset="0"/>
              </a:rPr>
              <a:t>σήµατα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τροχαίας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714348" y="928670"/>
            <a:ext cx="25003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ΠΡΟΣΠΕΡΑΣΜΑ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500034" y="928670"/>
            <a:ext cx="607223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ΣΤΑΣΗ</a:t>
            </a:r>
          </a:p>
          <a:p>
            <a:r>
              <a:rPr lang="el-GR" sz="1700" dirty="0" smtClean="0">
                <a:latin typeface="Calibri" pitchFamily="34" charset="0"/>
                <a:cs typeface="Calibri" pitchFamily="34" charset="0"/>
              </a:rPr>
              <a:t>Πρόσωπο το οποίο οδηγεί ή έχει τον έλεγχο µ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ηχανοκίνητου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οχήµατος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σε οποιαδήποτε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δρόµο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οφείλει </a:t>
            </a:r>
            <a:r>
              <a:rPr lang="el-GR" sz="1700" dirty="0">
                <a:latin typeface="Calibri" pitchFamily="34" charset="0"/>
                <a:cs typeface="Calibri" pitchFamily="34" charset="0"/>
              </a:rPr>
              <a:t>ν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α µη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σταµατά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το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όχηµα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µ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έσα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σε λωρίδα κυκλοφορίας σε απόσταση µ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ικρότερη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των δέκα µ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έτρων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από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συµβολή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δρόµων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ή οδοδείκτη ή σε απόσταση µ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ικρότερη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των πενήντα µ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έτρων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από φωτεινό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σηµατοδότη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τροχαίας.</a:t>
            </a:r>
            <a:endParaRPr lang="el-GR" sz="17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- Ορθογώνιο"/>
          <p:cNvSpPr/>
          <p:nvPr/>
        </p:nvSpPr>
        <p:spPr>
          <a:xfrm>
            <a:off x="500034" y="3143248"/>
            <a:ext cx="6429420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ΣΤΑΘΜΕΥΣΗ</a:t>
            </a:r>
          </a:p>
          <a:p>
            <a:r>
              <a:rPr lang="el-GR" dirty="0" smtClean="0"/>
              <a:t> 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Πρόσωπο το οποίο οδηγεί ή έχει την ευθύνη ή τον έλεγχο µ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ηχανοκίνητου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οχήµατος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σε οποιοδήποτε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δρόµο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, οφείλει να µη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σταθµεύει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το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όχηµα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ούτε εγκαταλείπει αυτό</a:t>
            </a:r>
          </a:p>
          <a:p>
            <a:pPr>
              <a:buFont typeface="Wingdings" pitchFamily="2" charset="2"/>
              <a:buChar char="Ø"/>
            </a:pPr>
            <a:r>
              <a:rPr lang="el-GR" sz="1700" dirty="0" smtClean="0">
                <a:latin typeface="Calibri" pitchFamily="34" charset="0"/>
                <a:cs typeface="Calibri" pitchFamily="34" charset="0"/>
              </a:rPr>
              <a:t>Στην είσοδο ή έξοδο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σταθµού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πυροσβεστικής,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αστυνοµικού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σταθµού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ή οποιουδήποτε άλλου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δηµόσιου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ή ιδιωτικού χώρου </a:t>
            </a:r>
          </a:p>
          <a:p>
            <a:pPr>
              <a:buFont typeface="Wingdings" pitchFamily="2" charset="2"/>
              <a:buChar char="Ø"/>
            </a:pPr>
            <a:r>
              <a:rPr lang="el-GR" sz="1700" dirty="0" smtClean="0">
                <a:latin typeface="Calibri" pitchFamily="34" charset="0"/>
                <a:cs typeface="Calibri" pitchFamily="34" charset="0"/>
              </a:rPr>
              <a:t>Σε οποιοδήποτε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δρόµο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, στην αντίθετη πλευρά της πορείας του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οχήµατος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l-GR" sz="1700" dirty="0" smtClean="0">
                <a:latin typeface="Calibri" pitchFamily="34" charset="0"/>
                <a:cs typeface="Calibri" pitchFamily="34" charset="0"/>
              </a:rPr>
              <a:t>Σε χώρους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στάθµευσης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οχηµάτων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για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άτοµα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µε αναπηρίες και σε χώρους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στάθµευσης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για ταξί και για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οχήµατα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τροφοδοσίας </a:t>
            </a:r>
          </a:p>
          <a:p>
            <a:pPr>
              <a:buFont typeface="Wingdings" pitchFamily="2" charset="2"/>
              <a:buChar char="Ø"/>
            </a:pPr>
            <a:r>
              <a:rPr lang="el-GR" sz="1700" dirty="0" smtClean="0">
                <a:latin typeface="Calibri" pitchFamily="34" charset="0"/>
                <a:cs typeface="Calibri" pitchFamily="34" charset="0"/>
              </a:rPr>
              <a:t>Σε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ποδηλατοδρόµο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ή σε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ποδηλατολωρίδα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Πάνω σε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πεζοδρόµιο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ή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πεζόδροµο</a:t>
            </a:r>
            <a:endParaRPr lang="el-GR" sz="17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500034" y="71435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ΑΙΤΙΑ ΤΩΝ ΤΡΟΧΕΩΝ ΑΤΥΧΗΜΑΤΩΝ 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- Ορθογώνιο"/>
          <p:cNvSpPr/>
          <p:nvPr/>
        </p:nvSpPr>
        <p:spPr>
          <a:xfrm>
            <a:off x="571472" y="1142984"/>
            <a:ext cx="4572000" cy="192360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1700" dirty="0" smtClean="0">
                <a:latin typeface="Calibri" pitchFamily="34" charset="0"/>
                <a:cs typeface="Calibri" pitchFamily="34" charset="0"/>
              </a:rPr>
              <a:t>Τα τροχαία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ατυχήµατα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εκτιµάται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διεθνώς ότι αποτελούν την τρίτη αιτία θανάτου, µ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ετά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τις καρδιοπάθειες και τον καρκίνο. </a:t>
            </a:r>
          </a:p>
          <a:p>
            <a:pPr marL="342900" indent="-342900"/>
            <a:r>
              <a:rPr lang="el-GR" sz="1700" dirty="0" smtClean="0">
                <a:latin typeface="Calibri" pitchFamily="34" charset="0"/>
                <a:cs typeface="Calibri" pitchFamily="34" charset="0"/>
              </a:rPr>
              <a:t>Τρεις είναι οι παράγοντες αυτοί: </a:t>
            </a:r>
          </a:p>
          <a:p>
            <a:pPr marL="400050" indent="-400050">
              <a:buFont typeface="+mj-lt"/>
              <a:buAutoNum type="romanLcPeriod"/>
            </a:pPr>
            <a:r>
              <a:rPr lang="el-GR" sz="1700" dirty="0" smtClean="0">
                <a:latin typeface="Calibri" pitchFamily="34" charset="0"/>
                <a:cs typeface="Calibri" pitchFamily="34" charset="0"/>
              </a:rPr>
              <a:t> Ο άνθρωπος, ως οδηγός ή πεζός </a:t>
            </a:r>
          </a:p>
          <a:p>
            <a:pPr marL="400050" indent="-400050">
              <a:buFont typeface="+mj-lt"/>
              <a:buAutoNum type="romanLcPeriod"/>
            </a:pPr>
            <a:r>
              <a:rPr lang="el-GR" sz="1700" dirty="0" smtClean="0">
                <a:latin typeface="Calibri" pitchFamily="34" charset="0"/>
                <a:cs typeface="Calibri" pitchFamily="34" charset="0"/>
              </a:rPr>
              <a:t>Το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όχηµα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marL="400050" indent="-400050">
              <a:buFont typeface="+mj-lt"/>
              <a:buAutoNum type="romanLcPeriod"/>
            </a:pPr>
            <a:r>
              <a:rPr lang="el-GR" sz="1700" dirty="0" smtClean="0">
                <a:latin typeface="Calibri" pitchFamily="34" charset="0"/>
                <a:cs typeface="Calibri" pitchFamily="34" charset="0"/>
              </a:rPr>
              <a:t>Ο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δρόµος</a:t>
            </a:r>
            <a:endParaRPr lang="el-GR" sz="17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500034" y="3214686"/>
            <a:ext cx="4572000" cy="29700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1700" u="sng" dirty="0" smtClean="0">
                <a:latin typeface="Calibri" pitchFamily="34" charset="0"/>
                <a:cs typeface="Calibri" pitchFamily="34" charset="0"/>
              </a:rPr>
              <a:t>Στο </a:t>
            </a:r>
            <a:r>
              <a:rPr lang="el-GR" sz="1700" u="sng" dirty="0" err="1" smtClean="0">
                <a:latin typeface="Calibri" pitchFamily="34" charset="0"/>
                <a:cs typeface="Calibri" pitchFamily="34" charset="0"/>
              </a:rPr>
              <a:t>όχηµα</a:t>
            </a:r>
            <a:r>
              <a:rPr lang="el-GR" sz="17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: </a:t>
            </a:r>
          </a:p>
          <a:p>
            <a:pPr>
              <a:buFont typeface="Wingdings" pitchFamily="2" charset="2"/>
              <a:buChar char="Ø"/>
            </a:pPr>
            <a:r>
              <a:rPr lang="el-GR" sz="1700" dirty="0" smtClean="0">
                <a:latin typeface="Calibri" pitchFamily="34" charset="0"/>
                <a:cs typeface="Calibri" pitchFamily="34" charset="0"/>
              </a:rPr>
              <a:t>Η παλαιότητα </a:t>
            </a:r>
          </a:p>
          <a:p>
            <a:pPr>
              <a:buFont typeface="Wingdings" pitchFamily="2" charset="2"/>
              <a:buChar char="Ø"/>
            </a:pPr>
            <a:r>
              <a:rPr lang="el-GR" sz="1700" dirty="0" smtClean="0">
                <a:latin typeface="Calibri" pitchFamily="34" charset="0"/>
                <a:cs typeface="Calibri" pitchFamily="34" charset="0"/>
              </a:rPr>
              <a:t>Η κακή συντήρηση </a:t>
            </a:r>
          </a:p>
          <a:p>
            <a:pPr>
              <a:buFont typeface="Wingdings" pitchFamily="2" charset="2"/>
              <a:buChar char="Ø"/>
            </a:pPr>
            <a:r>
              <a:rPr lang="el-GR" sz="1700" dirty="0" smtClean="0">
                <a:latin typeface="Calibri" pitchFamily="34" charset="0"/>
                <a:cs typeface="Calibri" pitchFamily="34" charset="0"/>
              </a:rPr>
              <a:t>Το µ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εγάλο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φορτίο </a:t>
            </a:r>
          </a:p>
          <a:p>
            <a:endParaRPr lang="el-GR" sz="1700" dirty="0" smtClean="0">
              <a:latin typeface="Calibri" pitchFamily="34" charset="0"/>
              <a:cs typeface="Calibri" pitchFamily="34" charset="0"/>
            </a:endParaRPr>
          </a:p>
          <a:p>
            <a:r>
              <a:rPr lang="el-GR" sz="1700" u="sng" dirty="0" smtClean="0">
                <a:latin typeface="Calibri" pitchFamily="34" charset="0"/>
                <a:cs typeface="Calibri" pitchFamily="34" charset="0"/>
              </a:rPr>
              <a:t>Στο </a:t>
            </a:r>
            <a:r>
              <a:rPr lang="el-GR" sz="1700" u="sng" dirty="0" err="1" smtClean="0">
                <a:latin typeface="Calibri" pitchFamily="34" charset="0"/>
                <a:cs typeface="Calibri" pitchFamily="34" charset="0"/>
              </a:rPr>
              <a:t>δρόµο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: </a:t>
            </a:r>
          </a:p>
          <a:p>
            <a:pPr>
              <a:buFont typeface="Wingdings" pitchFamily="2" charset="2"/>
              <a:buChar char="Ø"/>
            </a:pPr>
            <a:r>
              <a:rPr lang="el-GR" sz="1700" dirty="0">
                <a:latin typeface="Calibri" pitchFamily="34" charset="0"/>
                <a:cs typeface="Calibri" pitchFamily="34" charset="0"/>
              </a:rPr>
              <a:t>Η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κακή κατάσταση της οδού </a:t>
            </a:r>
          </a:p>
          <a:p>
            <a:pPr>
              <a:buFont typeface="Wingdings" pitchFamily="2" charset="2"/>
              <a:buChar char="Ø"/>
            </a:pPr>
            <a:r>
              <a:rPr lang="el-GR" sz="1700" dirty="0" smtClean="0">
                <a:latin typeface="Calibri" pitchFamily="34" charset="0"/>
                <a:cs typeface="Calibri" pitchFamily="34" charset="0"/>
              </a:rPr>
              <a:t>Η ελλιπής οδική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σήµανση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l-GR" sz="1700" dirty="0" smtClean="0">
                <a:latin typeface="Calibri" pitchFamily="34" charset="0"/>
                <a:cs typeface="Calibri" pitchFamily="34" charset="0"/>
              </a:rPr>
              <a:t>Ο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εξοπλισµός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l-GR" sz="1700" dirty="0">
                <a:latin typeface="Calibri" pitchFamily="34" charset="0"/>
                <a:cs typeface="Calibri" pitchFamily="34" charset="0"/>
              </a:rPr>
              <a:t>Ο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ελλιπής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φωτισµός</a:t>
            </a:r>
            <a:endParaRPr lang="el-GR" sz="1700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l-GR" sz="1700" dirty="0" smtClean="0">
                <a:latin typeface="Calibri" pitchFamily="34" charset="0"/>
                <a:cs typeface="Calibri" pitchFamily="34" charset="0"/>
              </a:rPr>
              <a:t>Οι περιβαλλοντικές συνθήκες</a:t>
            </a:r>
            <a:endParaRPr lang="el-GR" sz="17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386" name="AutoShape 2" descr="ÎÏÎ¿ÏÎ­Î»ÎµÏÎ¼Î± ÎµÎ¹ÎºÏÎ½Î±Ï Î³Î¹Î± ÏÏÎ¿ÏÎ±Î¹Î¿ ÏÎºÎ¹ÏÏÎ¿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6388" name="AutoShape 4" descr="ÎÏÎ¿ÏÎ­Î»ÎµÏÎ¼Î± ÎµÎ¹ÎºÏÎ½Î±Ï Î³Î¹Î± ÏÏÎ¿ÏÎ±Î¹Î¿ ÏÎºÎ¹ÏÏÎ¿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6390" name="Picture 6" descr="ÎÏÎ¿ÏÎ­Î»ÎµÏÎ¼Î± ÎµÎ¹ÎºÏÎ½Î±Ï Î³Î¹Î± ÏÏÎ¿ÏÎ±Î¹Î¿ ÏÎºÎ¹ÏÏÎ¿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2857496"/>
            <a:ext cx="4033727" cy="30003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85720" y="857232"/>
            <a:ext cx="6500858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ΠΡΟΛΗΨΗ ΤΩΝ ΤΡΟΧΑΙΩΝ ΑΤΥΧΗΜΑΤΩΝ </a:t>
            </a:r>
          </a:p>
          <a:p>
            <a:endParaRPr lang="el-GR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Φοράµε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πάντα ζώνη και κράνος. </a:t>
            </a:r>
          </a:p>
          <a:p>
            <a:pPr>
              <a:buFont typeface="Wingdings" pitchFamily="2" charset="2"/>
              <a:buChar char="Ø"/>
            </a:pPr>
            <a:r>
              <a:rPr lang="el-GR" sz="1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∆εν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οδηγούµε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υπό την επήρεια αλκοόλ ή άλλων τοξικών ουσιών. </a:t>
            </a:r>
          </a:p>
          <a:p>
            <a:pPr>
              <a:buFont typeface="Wingdings" pitchFamily="2" charset="2"/>
              <a:buChar char="Ø"/>
            </a:pP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∆εν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µ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ιλάµε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στο κινητό όταν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οδηγούµε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el-GR" sz="1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∆εν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τρέχουµε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και δεν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επιδεικνύουµε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τις ικανότητες μας στο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τιµόνι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. </a:t>
            </a:r>
          </a:p>
          <a:p>
            <a:pPr>
              <a:buFont typeface="Wingdings" pitchFamily="2" charset="2"/>
              <a:buChar char="Ø"/>
            </a:pPr>
            <a:r>
              <a:rPr lang="el-GR" sz="1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∆εν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παραβιάζουµε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τα φανάρια, τα στοπ και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σεβόµαστε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την προτεραιότητα των άλλων. </a:t>
            </a:r>
          </a:p>
          <a:p>
            <a:pPr>
              <a:buFont typeface="Wingdings" pitchFamily="2" charset="2"/>
              <a:buChar char="Ø"/>
            </a:pPr>
            <a:r>
              <a:rPr lang="el-GR" sz="1700" dirty="0" smtClean="0">
                <a:latin typeface="Calibri" pitchFamily="34" charset="0"/>
                <a:cs typeface="Calibri" pitchFamily="34" charset="0"/>
              </a:rPr>
              <a:t>Κάνουμε συχνό τεχνικό έλεγχο του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οχήµατος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l-GR" sz="1700" dirty="0" smtClean="0">
                <a:latin typeface="Calibri" pitchFamily="34" charset="0"/>
                <a:cs typeface="Calibri" pitchFamily="34" charset="0"/>
              </a:rPr>
              <a:t>Οδηγούμε προσεκτικά σε αντίξοες καιρικές συνθήκες.</a:t>
            </a:r>
            <a:endParaRPr lang="el-GR" sz="17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- Ορθογώνιο"/>
          <p:cNvSpPr/>
          <p:nvPr/>
        </p:nvSpPr>
        <p:spPr>
          <a:xfrm>
            <a:off x="357158" y="4071942"/>
            <a:ext cx="5500726" cy="195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ΣΥΜΒΟΥΛΕΣ ΓΙΑ ΤΙΣ ΧΕΙΜΩΝΙΑΤΙΚΕΣ ΜΕΡΕΣ ΣΤΟ ΔΡΟΜΟ</a:t>
            </a:r>
          </a:p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l-GR" sz="1700" dirty="0" smtClean="0">
                <a:latin typeface="Calibri" pitchFamily="34" charset="0"/>
                <a:cs typeface="Calibri" pitchFamily="34" charset="0"/>
              </a:rPr>
              <a:t>Έλεγχος µ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παταριάς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.  </a:t>
            </a:r>
          </a:p>
          <a:p>
            <a:pPr>
              <a:buFont typeface="Wingdings" pitchFamily="2" charset="2"/>
              <a:buChar char="Ø"/>
            </a:pPr>
            <a:r>
              <a:rPr lang="el-GR" sz="1700" dirty="0" smtClean="0">
                <a:latin typeface="Calibri" pitchFamily="34" charset="0"/>
                <a:cs typeface="Calibri" pitchFamily="34" charset="0"/>
              </a:rPr>
              <a:t> Προσοχή στα ελαστικά του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οχήµατος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l-GR" sz="1700" dirty="0" smtClean="0">
                <a:latin typeface="Calibri" pitchFamily="34" charset="0"/>
                <a:cs typeface="Calibri" pitchFamily="34" charset="0"/>
              </a:rPr>
              <a:t>Κανονική λειτουργία φώτων.</a:t>
            </a:r>
          </a:p>
          <a:p>
            <a:pPr>
              <a:buFont typeface="Wingdings" pitchFamily="2" charset="2"/>
              <a:buChar char="Ø"/>
            </a:pPr>
            <a:r>
              <a:rPr lang="el-GR" sz="1700" dirty="0" smtClean="0">
                <a:latin typeface="Calibri" pitchFamily="34" charset="0"/>
                <a:cs typeface="Calibri" pitchFamily="34" charset="0"/>
              </a:rPr>
              <a:t>Χρήση αλυσίδων. </a:t>
            </a:r>
            <a:endParaRPr lang="el-GR" sz="1700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l-GR" sz="1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∆ιατήρηση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απόστασης.</a:t>
            </a:r>
            <a:endParaRPr lang="el-GR" sz="17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500034" y="928670"/>
            <a:ext cx="5643586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Η ΣΗΜΑΣΙΑ ΤΗΣ ΖΩΝΗΣ ΑΣΦΑΛΕΙΑΣ </a:t>
            </a:r>
            <a:endParaRPr lang="el-GR" sz="1700" dirty="0">
              <a:latin typeface="Calibri" pitchFamily="34" charset="0"/>
              <a:cs typeface="Calibri" pitchFamily="34" charset="0"/>
            </a:endParaRPr>
          </a:p>
          <a:p>
            <a:pPr marL="400050" indent="-400050">
              <a:buFont typeface="+mj-lt"/>
              <a:buAutoNum type="romanLcPeriod"/>
            </a:pPr>
            <a:endParaRPr lang="el-GR" sz="1700" dirty="0" smtClean="0">
              <a:latin typeface="Calibri" pitchFamily="34" charset="0"/>
              <a:cs typeface="Calibri" pitchFamily="34" charset="0"/>
            </a:endParaRPr>
          </a:p>
          <a:p>
            <a:pPr marL="400050" indent="-400050">
              <a:buFont typeface="+mj-lt"/>
              <a:buAutoNum type="romanLcPeriod"/>
            </a:pPr>
            <a:r>
              <a:rPr lang="el-GR" sz="1700" dirty="0" smtClean="0">
                <a:latin typeface="Calibri" pitchFamily="34" charset="0"/>
                <a:cs typeface="Calibri" pitchFamily="34" charset="0"/>
              </a:rPr>
              <a:t> H µ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ηχανική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της κίνησης είναι η ίδια και για τους µ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προστά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και για τους πίσω επιβάτες και άρα η πιθανότητα και η σοβαρότητα του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τραυµατισµού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αντίστοιχη.  </a:t>
            </a:r>
          </a:p>
          <a:p>
            <a:pPr marL="400050" indent="-400050">
              <a:buFont typeface="+mj-lt"/>
              <a:buAutoNum type="romanLcPeriod"/>
            </a:pPr>
            <a:r>
              <a:rPr lang="el-GR" sz="1700" dirty="0" smtClean="0">
                <a:latin typeface="Calibri" pitchFamily="34" charset="0"/>
                <a:cs typeface="Calibri" pitchFamily="34" charset="0"/>
              </a:rPr>
              <a:t>Με τη ζώνη ασφαλείας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ελαχιστοποιούµε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την πιθανότητα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τραυµατισµού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κατά 20% αλλά και αν επέλθει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τραυµατισµός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η πιθανότητα σοβαρού </a:t>
            </a:r>
            <a:r>
              <a:rPr lang="el-GR" sz="1700" dirty="0" err="1" smtClean="0">
                <a:latin typeface="Calibri" pitchFamily="34" charset="0"/>
                <a:cs typeface="Calibri" pitchFamily="34" charset="0"/>
              </a:rPr>
              <a:t>τραυµατισµού</a:t>
            </a:r>
            <a:r>
              <a:rPr lang="el-GR" sz="1700" dirty="0" smtClean="0">
                <a:latin typeface="Calibri" pitchFamily="34" charset="0"/>
                <a:cs typeface="Calibri" pitchFamily="34" charset="0"/>
              </a:rPr>
              <a:t> ελαττώνεται κατά 40%</a:t>
            </a:r>
            <a:endParaRPr lang="el-GR" sz="17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06" name="AutoShape 2" descr="ÎÏÎ¿ÏÎ­Î»ÎµÏÎ¼Î± ÎµÎ¹ÎºÏÎ½Î±Ï Î³Î¹Î± Î¶ÏÎ½Î· Î±ÏÏÎ±Î»ÎµÎ¹Î±Ï ÏÎºÎ¹ÏÏÎ¿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21508" name="AutoShape 4" descr="ÎÏÎ¿ÏÎ­Î»ÎµÏÎ¼Î± ÎµÎ¹ÎºÏÎ½Î±Ï Î³Î¹Î± Î¶ÏÎ½Î· Î±ÏÏÎ±Î»ÎµÎ¹Î±Ï ÏÎºÎ¹ÏÏÎ¿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21510" name="Picture 6" descr="ÎÏÎ¿ÏÎ­Î»ÎµÏÎ¼Î± ÎµÎ¹ÎºÏÎ½Î±Ï Î³Î¹Î± Î¶ÏÎ½Î· Î±ÏÏÎ±Î»ÎµÎ¹Î±Ï ÏÎºÎ¹ÏÏÎ¿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3500438"/>
            <a:ext cx="3143272" cy="30794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Άποψη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53</TotalTime>
  <Words>605</Words>
  <Application>Microsoft Office PowerPoint</Application>
  <PresentationFormat>On-screen Show (4:3)</PresentationFormat>
  <Paragraphs>67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Αστικό</vt:lpstr>
      <vt:lpstr>Κώδικας Οδικής Κυκλοφορίας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Κώδικας Οδικής Κυκλοφορίας</dc:title>
  <dc:creator>Vasilis</dc:creator>
  <cp:lastModifiedBy>George</cp:lastModifiedBy>
  <cp:revision>7</cp:revision>
  <dcterms:created xsi:type="dcterms:W3CDTF">2018-04-19T14:08:09Z</dcterms:created>
  <dcterms:modified xsi:type="dcterms:W3CDTF">2018-06-24T20:57:36Z</dcterms:modified>
</cp:coreProperties>
</file>