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253" autoAdjust="0"/>
  </p:normalViewPr>
  <p:slideViewPr>
    <p:cSldViewPr>
      <p:cViewPr>
        <p:scale>
          <a:sx n="60" d="100"/>
          <a:sy n="60" d="100"/>
        </p:scale>
        <p:origin x="-402"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BD229-9ED5-428C-86CB-DABF4378D1EC}" type="datetimeFigureOut">
              <a:rPr lang="en-US" smtClean="0"/>
              <a:pPr/>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CE378-E105-4F19-B376-2797FAB8F8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2CE378-E105-4F19-B376-2797FAB8F852}"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3EFC4D8-291E-4C9A-B443-08E1A5B7C223}" type="datetimeFigureOut">
              <a:rPr lang="en-US" smtClean="0"/>
              <a:pPr/>
              <a:t>1/21/2013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0470453-4935-4070-809F-5CCB8AAD67E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EFC4D8-291E-4C9A-B443-08E1A5B7C223}"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70453-4935-4070-809F-5CCB8AAD67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EFC4D8-291E-4C9A-B443-08E1A5B7C223}"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70453-4935-4070-809F-5CCB8AAD67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EFC4D8-291E-4C9A-B443-08E1A5B7C223}"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70453-4935-4070-809F-5CCB8AAD67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EFC4D8-291E-4C9A-B443-08E1A5B7C223}"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70453-4935-4070-809F-5CCB8AAD67E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EFC4D8-291E-4C9A-B443-08E1A5B7C223}"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70453-4935-4070-809F-5CCB8AAD67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EFC4D8-291E-4C9A-B443-08E1A5B7C223}" type="datetimeFigureOut">
              <a:rPr lang="en-US" smtClean="0"/>
              <a:pPr/>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70453-4935-4070-809F-5CCB8AAD67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EFC4D8-291E-4C9A-B443-08E1A5B7C223}" type="datetimeFigureOut">
              <a:rPr lang="en-US" smtClean="0"/>
              <a:pPr/>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70453-4935-4070-809F-5CCB8AAD67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FC4D8-291E-4C9A-B443-08E1A5B7C223}" type="datetimeFigureOut">
              <a:rPr lang="en-US" smtClean="0"/>
              <a:pPr/>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70453-4935-4070-809F-5CCB8AAD67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EFC4D8-291E-4C9A-B443-08E1A5B7C223}"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70453-4935-4070-809F-5CCB8AAD67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EFC4D8-291E-4C9A-B443-08E1A5B7C223}"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0470453-4935-4070-809F-5CCB8AAD67E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EFC4D8-291E-4C9A-B443-08E1A5B7C223}" type="datetimeFigureOut">
              <a:rPr lang="en-US" smtClean="0"/>
              <a:pPr/>
              <a:t>1/21/2013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470453-4935-4070-809F-5CCB8AAD67E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838200"/>
            <a:ext cx="6324600" cy="707886"/>
          </a:xfrm>
          <a:prstGeom prst="rect">
            <a:avLst/>
          </a:prstGeom>
          <a:noFill/>
        </p:spPr>
        <p:txBody>
          <a:bodyPr wrap="square" rtlCol="0">
            <a:spAutoFit/>
          </a:bodyPr>
          <a:lstStyle/>
          <a:p>
            <a:r>
              <a:rPr lang="el-GR" sz="4000" dirty="0" smtClean="0"/>
              <a:t>Εργασία στην Πληροφορική</a:t>
            </a:r>
            <a:endParaRPr lang="en-US" sz="4000" dirty="0"/>
          </a:p>
        </p:txBody>
      </p:sp>
      <p:pic>
        <p:nvPicPr>
          <p:cNvPr id="6" name="Picture 2" descr="C:\Users\George\Downloads\Skype_logo.svg.png"/>
          <p:cNvPicPr>
            <a:picLocks noChangeAspect="1" noChangeArrowheads="1"/>
          </p:cNvPicPr>
          <p:nvPr/>
        </p:nvPicPr>
        <p:blipFill>
          <a:blip r:embed="rId2" cstate="print"/>
          <a:srcRect/>
          <a:stretch>
            <a:fillRect/>
          </a:stretch>
        </p:blipFill>
        <p:spPr bwMode="auto">
          <a:xfrm>
            <a:off x="2590800" y="1600200"/>
            <a:ext cx="4105275" cy="1809750"/>
          </a:xfrm>
          <a:prstGeom prst="rect">
            <a:avLst/>
          </a:prstGeom>
          <a:noFill/>
        </p:spPr>
      </p:pic>
      <p:sp>
        <p:nvSpPr>
          <p:cNvPr id="4" name="TextBox 3"/>
          <p:cNvSpPr txBox="1"/>
          <p:nvPr/>
        </p:nvSpPr>
        <p:spPr>
          <a:xfrm>
            <a:off x="6400800" y="5257800"/>
            <a:ext cx="2743200" cy="1200329"/>
          </a:xfrm>
          <a:prstGeom prst="rect">
            <a:avLst/>
          </a:prstGeom>
          <a:noFill/>
        </p:spPr>
        <p:txBody>
          <a:bodyPr wrap="square" rtlCol="0">
            <a:spAutoFit/>
          </a:bodyPr>
          <a:lstStyle/>
          <a:p>
            <a:pPr algn="ctr"/>
            <a:r>
              <a:rPr lang="el-GR" sz="2400" dirty="0" smtClean="0"/>
              <a:t>Από τους μαθητές: Γιώργο Γκρέγκορυ Νίκο Βρεττό</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George\Dropbox\Derp\Skype 8.png"/>
          <p:cNvPicPr>
            <a:picLocks noChangeAspect="1" noChangeArrowheads="1"/>
          </p:cNvPicPr>
          <p:nvPr/>
        </p:nvPicPr>
        <p:blipFill>
          <a:blip r:embed="rId2" cstate="print"/>
          <a:srcRect/>
          <a:stretch>
            <a:fillRect/>
          </a:stretch>
        </p:blipFill>
        <p:spPr bwMode="auto">
          <a:xfrm>
            <a:off x="1447800" y="1143000"/>
            <a:ext cx="6105525" cy="4609915"/>
          </a:xfrm>
          <a:prstGeom prst="rect">
            <a:avLst/>
          </a:prstGeom>
          <a:noFill/>
        </p:spPr>
      </p:pic>
      <p:sp>
        <p:nvSpPr>
          <p:cNvPr id="8" name="TextBox 7"/>
          <p:cNvSpPr txBox="1"/>
          <p:nvPr/>
        </p:nvSpPr>
        <p:spPr>
          <a:xfrm>
            <a:off x="1905000" y="5791200"/>
            <a:ext cx="5098062" cy="369332"/>
          </a:xfrm>
          <a:prstGeom prst="rect">
            <a:avLst/>
          </a:prstGeom>
          <a:noFill/>
        </p:spPr>
        <p:txBody>
          <a:bodyPr wrap="none" rtlCol="0">
            <a:spAutoFit/>
          </a:bodyPr>
          <a:lstStyle/>
          <a:p>
            <a:r>
              <a:rPr lang="el-GR" dirty="0" smtClean="0"/>
              <a:t>Έτσι είναι η εικόνα όταν συνομιλείς με μικρόφωνο.</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318248" cy="740664"/>
          </a:xfrm>
        </p:spPr>
        <p:txBody>
          <a:bodyPr/>
          <a:lstStyle/>
          <a:p>
            <a:r>
              <a:rPr smtClean="0">
                <a:solidFill>
                  <a:schemeClr val="tx1"/>
                </a:solidFill>
              </a:rPr>
              <a:t>Skype </a:t>
            </a:r>
            <a:r>
              <a:rPr lang="el-GR" dirty="0" smtClean="0">
                <a:solidFill>
                  <a:schemeClr val="tx1"/>
                </a:solidFill>
              </a:rPr>
              <a:t>για τα</a:t>
            </a:r>
            <a:r>
              <a:rPr smtClean="0">
                <a:solidFill>
                  <a:schemeClr val="tx1"/>
                </a:solidFill>
              </a:rPr>
              <a:t> Windows </a:t>
            </a:r>
            <a:r>
              <a:rPr smtClean="0">
                <a:solidFill>
                  <a:schemeClr val="accent1"/>
                </a:solidFill>
              </a:rPr>
              <a:t>8</a:t>
            </a:r>
            <a:endParaRPr lang="en-US" dirty="0">
              <a:solidFill>
                <a:schemeClr val="accent1"/>
              </a:solidFill>
            </a:endParaRPr>
          </a:p>
        </p:txBody>
      </p:sp>
      <p:pic>
        <p:nvPicPr>
          <p:cNvPr id="5" name="Εικόνα 1" descr="C:\Users\anastasia\Desktop\Eργασια\Skype W8 1.png"/>
          <p:cNvPicPr/>
          <p:nvPr/>
        </p:nvPicPr>
        <p:blipFill>
          <a:blip r:embed="rId2" cstate="print"/>
          <a:srcRect/>
          <a:stretch>
            <a:fillRect/>
          </a:stretch>
        </p:blipFill>
        <p:spPr bwMode="auto">
          <a:xfrm>
            <a:off x="1905000" y="1752600"/>
            <a:ext cx="5267325" cy="4210050"/>
          </a:xfrm>
          <a:prstGeom prst="rect">
            <a:avLst/>
          </a:prstGeom>
          <a:noFill/>
          <a:ln w="9525">
            <a:noFill/>
            <a:miter lim="800000"/>
            <a:headEnd/>
            <a:tailEnd/>
          </a:ln>
        </p:spPr>
      </p:pic>
      <p:sp>
        <p:nvSpPr>
          <p:cNvPr id="6" name="TextBox 5"/>
          <p:cNvSpPr txBox="1"/>
          <p:nvPr/>
        </p:nvSpPr>
        <p:spPr>
          <a:xfrm>
            <a:off x="1752600" y="6019800"/>
            <a:ext cx="6019800" cy="677108"/>
          </a:xfrm>
          <a:prstGeom prst="rect">
            <a:avLst/>
          </a:prstGeom>
          <a:noFill/>
        </p:spPr>
        <p:txBody>
          <a:bodyPr wrap="square" rtlCol="0">
            <a:spAutoFit/>
          </a:bodyPr>
          <a:lstStyle/>
          <a:p>
            <a:pPr algn="ctr"/>
            <a:r>
              <a:rPr lang="el-GR" sz="1900" dirty="0" smtClean="0"/>
              <a:t>Η έκδοση του </a:t>
            </a:r>
            <a:r>
              <a:rPr lang="en-US" sz="1900" dirty="0" smtClean="0"/>
              <a:t>Skype </a:t>
            </a:r>
            <a:r>
              <a:rPr lang="el-GR" sz="1900" dirty="0" smtClean="0"/>
              <a:t>για τα </a:t>
            </a:r>
            <a:r>
              <a:rPr lang="en-US" sz="1900" dirty="0" smtClean="0"/>
              <a:t>Windows</a:t>
            </a:r>
            <a:r>
              <a:rPr lang="el-GR" sz="1900" dirty="0" smtClean="0"/>
              <a:t> 8 έχει το εικονίδιο εκκίνησης προγράμματος στο μενού Έναρξη</a:t>
            </a:r>
            <a:endParaRPr lang="en-US"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2" descr="C:\Users\anastasia\Desktop\Eργασια\Skype W8 2.png"/>
          <p:cNvPicPr/>
          <p:nvPr/>
        </p:nvPicPr>
        <p:blipFill>
          <a:blip r:embed="rId2" cstate="print"/>
          <a:srcRect/>
          <a:stretch>
            <a:fillRect/>
          </a:stretch>
        </p:blipFill>
        <p:spPr bwMode="auto">
          <a:xfrm>
            <a:off x="152400" y="1752600"/>
            <a:ext cx="5267325" cy="4648200"/>
          </a:xfrm>
          <a:prstGeom prst="rect">
            <a:avLst/>
          </a:prstGeom>
          <a:noFill/>
          <a:ln w="9525">
            <a:noFill/>
            <a:miter lim="800000"/>
            <a:headEnd/>
            <a:tailEnd/>
          </a:ln>
        </p:spPr>
      </p:pic>
      <p:sp>
        <p:nvSpPr>
          <p:cNvPr id="6" name="Rectangle 5"/>
          <p:cNvSpPr/>
          <p:nvPr/>
        </p:nvSpPr>
        <p:spPr>
          <a:xfrm>
            <a:off x="5562600" y="1752600"/>
            <a:ext cx="3429000" cy="3785652"/>
          </a:xfrm>
          <a:prstGeom prst="rect">
            <a:avLst/>
          </a:prstGeom>
        </p:spPr>
        <p:txBody>
          <a:bodyPr wrap="square">
            <a:spAutoFit/>
          </a:bodyPr>
          <a:lstStyle/>
          <a:p>
            <a:r>
              <a:rPr lang="el-GR" sz="2000" dirty="0" smtClean="0"/>
              <a:t>Οι διαφορές μεταξύ της κανονικής έκδοσης του </a:t>
            </a:r>
            <a:r>
              <a:rPr lang="en-US" sz="2000" dirty="0" smtClean="0"/>
              <a:t>Skype </a:t>
            </a:r>
            <a:r>
              <a:rPr lang="el-GR" sz="2000" dirty="0" smtClean="0"/>
              <a:t>και της έκδοσης για τα </a:t>
            </a:r>
            <a:r>
              <a:rPr lang="en-US" sz="2000" dirty="0" smtClean="0"/>
              <a:t>Windows</a:t>
            </a:r>
            <a:r>
              <a:rPr lang="el-GR" sz="2000" dirty="0" smtClean="0"/>
              <a:t> 8 δεν είναι μεγάλες και όλοι οι φίλοι κάποιου μπορούν να βρεθούν από όποιο και από τα δύο λογισμικά χρησιμοποιείται. Η μόνη μεγάλη διαφορά είναι στις ρυθμίσεις του μικροφώνου και των ηχείων/ακουστικών. </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1" descr="C:\Users\anastasia\Desktop\Eργασια\Skype W8 3.png"/>
          <p:cNvPicPr/>
          <p:nvPr/>
        </p:nvPicPr>
        <p:blipFill>
          <a:blip r:embed="rId2" cstate="print"/>
          <a:srcRect/>
          <a:stretch>
            <a:fillRect/>
          </a:stretch>
        </p:blipFill>
        <p:spPr bwMode="auto">
          <a:xfrm>
            <a:off x="152400" y="1066800"/>
            <a:ext cx="5267325" cy="4210050"/>
          </a:xfrm>
          <a:prstGeom prst="rect">
            <a:avLst/>
          </a:prstGeom>
          <a:noFill/>
          <a:ln w="9525">
            <a:noFill/>
            <a:miter lim="800000"/>
            <a:headEnd/>
            <a:tailEnd/>
          </a:ln>
        </p:spPr>
      </p:pic>
      <p:sp>
        <p:nvSpPr>
          <p:cNvPr id="5" name="Rectangle 4"/>
          <p:cNvSpPr/>
          <p:nvPr/>
        </p:nvSpPr>
        <p:spPr>
          <a:xfrm>
            <a:off x="5410200" y="1066800"/>
            <a:ext cx="3505200" cy="923330"/>
          </a:xfrm>
          <a:prstGeom prst="rect">
            <a:avLst/>
          </a:prstGeom>
        </p:spPr>
        <p:txBody>
          <a:bodyPr wrap="square">
            <a:spAutoFit/>
          </a:bodyPr>
          <a:lstStyle/>
          <a:p>
            <a:r>
              <a:rPr lang="el-GR" dirty="0" smtClean="0"/>
              <a:t>Πρέπει αρχικά να σύρεις το ποντίκι στην πάνω δεξιά γωνία για να ενεργοποιηθεί η λειτουργία.</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838200"/>
            <a:ext cx="3200400" cy="646331"/>
          </a:xfrm>
          <a:prstGeom prst="rect">
            <a:avLst/>
          </a:prstGeom>
        </p:spPr>
        <p:txBody>
          <a:bodyPr wrap="square">
            <a:spAutoFit/>
          </a:bodyPr>
          <a:lstStyle/>
          <a:p>
            <a:r>
              <a:rPr lang="el-GR" dirty="0" smtClean="0"/>
              <a:t>Στη συνέχεια κάνεις κλικ στο εικονίδιο Επιλογές</a:t>
            </a:r>
            <a:endParaRPr lang="en-US" dirty="0"/>
          </a:p>
        </p:txBody>
      </p:sp>
      <p:pic>
        <p:nvPicPr>
          <p:cNvPr id="5" name="Εικόνα 5" descr="C:\Users\anastasia\Desktop\Eργασια\Skype W8 4.png"/>
          <p:cNvPicPr/>
          <p:nvPr/>
        </p:nvPicPr>
        <p:blipFill>
          <a:blip r:embed="rId2" cstate="print"/>
          <a:srcRect/>
          <a:stretch>
            <a:fillRect/>
          </a:stretch>
        </p:blipFill>
        <p:spPr bwMode="auto">
          <a:xfrm>
            <a:off x="4724400" y="914400"/>
            <a:ext cx="3048000" cy="5562600"/>
          </a:xfrm>
          <a:prstGeom prst="rect">
            <a:avLst/>
          </a:prstGeom>
          <a:noFill/>
          <a:ln w="9525">
            <a:noFill/>
            <a:miter lim="800000"/>
            <a:headEnd/>
            <a:tailEnd/>
          </a:ln>
        </p:spPr>
      </p:pic>
      <p:sp>
        <p:nvSpPr>
          <p:cNvPr id="8" name="Right Arrow 7"/>
          <p:cNvSpPr/>
          <p:nvPr/>
        </p:nvSpPr>
        <p:spPr>
          <a:xfrm>
            <a:off x="1600200" y="1371600"/>
            <a:ext cx="3048000" cy="1524000"/>
          </a:xfrm>
          <a:prstGeom prst="rightArrow">
            <a:avLst>
              <a:gd name="adj1" fmla="val 28750"/>
              <a:gd name="adj2" fmla="val 43750"/>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7" descr="C:\Users\anastasia\Desktop\Eργασια\Skype W8 5.png"/>
          <p:cNvPicPr/>
          <p:nvPr/>
        </p:nvPicPr>
        <p:blipFill>
          <a:blip r:embed="rId2" cstate="print"/>
          <a:srcRect/>
          <a:stretch>
            <a:fillRect/>
          </a:stretch>
        </p:blipFill>
        <p:spPr bwMode="auto">
          <a:xfrm>
            <a:off x="3876675" y="762000"/>
            <a:ext cx="5267325" cy="4210050"/>
          </a:xfrm>
          <a:prstGeom prst="rect">
            <a:avLst/>
          </a:prstGeom>
          <a:noFill/>
          <a:ln w="9525">
            <a:noFill/>
            <a:miter lim="800000"/>
            <a:headEnd/>
            <a:tailEnd/>
          </a:ln>
        </p:spPr>
      </p:pic>
      <p:sp>
        <p:nvSpPr>
          <p:cNvPr id="6145" name="Rectangle 1"/>
          <p:cNvSpPr>
            <a:spLocks noChangeArrowheads="1"/>
          </p:cNvSpPr>
          <p:nvPr/>
        </p:nvSpPr>
        <p:spPr bwMode="auto">
          <a:xfrm>
            <a:off x="0" y="762000"/>
            <a:ext cx="3733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Μετά αποφασίζεις εσύ για τις βασικές ρυθμήσεις του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Skype</a:t>
            </a: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Επιλέγεις ποιά θα είναι η συσκευή ομιλίας.</a:t>
            </a:r>
            <a:endParaRPr lang="el-GR" sz="1400" dirty="0" smtClean="0">
              <a:latin typeface="Arial" pitchFamily="34" charset="0"/>
              <a:ea typeface="Calibri"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Επιλέγεις απο ποιά συσκευή θα παράγεται ο ήχος που θα ακούς.</a:t>
            </a:r>
            <a:endParaRPr lang="el-GR" sz="1400" dirty="0" smtClean="0">
              <a:latin typeface="Arial" pitchFamily="34" charset="0"/>
              <a:ea typeface="Calibri"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Επιλέγεις την κάμερα που θα χρησιμοποιείς (αν υπάρχει).</a:t>
            </a:r>
            <a:endParaRPr lang="el-GR" sz="1400" dirty="0" smtClean="0">
              <a:latin typeface="Arial" pitchFamily="34" charset="0"/>
              <a:ea typeface="Calibri"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Επιλέγεις αν θές να λαμβάνεις κλίσεις βίντεο.</a:t>
            </a:r>
            <a:endParaRPr lang="el-GR" sz="1400" dirty="0" smtClean="0">
              <a:latin typeface="Arial" pitchFamily="34" charset="0"/>
              <a:ea typeface="Calibri"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Επιλέγεις ποιός θα μπορεί να σου στείλει κλίση για συνομιλία.</a:t>
            </a:r>
            <a:endParaRPr kumimoji="0" lang="el-GR" sz="1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Επιλέγεις ποιός θα μπορεί να σου στείλει γραπτό/άμεσο μύνημα</a:t>
            </a:r>
            <a:r>
              <a:rPr kumimoji="0" lang="el-GR" sz="1400" b="0" i="0" u="none" strike="noStrike" cap="none" normalizeH="0" dirty="0" smtClean="0">
                <a:ln>
                  <a:noFill/>
                </a:ln>
                <a:solidFill>
                  <a:schemeClr val="tx1"/>
                </a:solidFill>
                <a:effectLst/>
                <a:latin typeface="Arial" pitchFamily="34" charset="0"/>
                <a:ea typeface="Calibri" pitchFamily="34" charset="0"/>
                <a:cs typeface="Arial"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Το χρησιμοποιείς για να καθαρίσει το ιστορικό συνομιλιών σου.</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Επιλέγεις αν θες να απαντάς αυτόματα στις κλίσεις ή αν θα απαντάς με την θέλησή σου.</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Επιλέγεις σε ποιά χώρα θες να σε βλέπουν οι φίλοι σου.</a:t>
            </a:r>
            <a:endParaRPr kumimoji="0" lang="el-G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4648199" cy="646331"/>
          </a:xfrm>
          <a:prstGeom prst="rect">
            <a:avLst/>
          </a:prstGeom>
          <a:noFill/>
        </p:spPr>
        <p:txBody>
          <a:bodyPr wrap="square" rtlCol="0">
            <a:spAutoFit/>
          </a:bodyPr>
          <a:lstStyle/>
          <a:p>
            <a:r>
              <a:rPr lang="el-GR" dirty="0" smtClean="0"/>
              <a:t>Η εφαρμογή </a:t>
            </a:r>
            <a:r>
              <a:rPr lang="en-US" dirty="0" smtClean="0"/>
              <a:t>Skype</a:t>
            </a:r>
            <a:r>
              <a:rPr lang="el-GR" dirty="0" smtClean="0"/>
              <a:t> έχει βγει για τις παρακάτω συσκευές και λειτουργικά συστήματα:</a:t>
            </a:r>
            <a:endParaRPr lang="en-US" dirty="0"/>
          </a:p>
        </p:txBody>
      </p:sp>
      <p:sp>
        <p:nvSpPr>
          <p:cNvPr id="5" name="TextBox 4"/>
          <p:cNvSpPr txBox="1"/>
          <p:nvPr/>
        </p:nvSpPr>
        <p:spPr>
          <a:xfrm>
            <a:off x="990600" y="6172200"/>
            <a:ext cx="1183144" cy="369332"/>
          </a:xfrm>
          <a:prstGeom prst="rect">
            <a:avLst/>
          </a:prstGeom>
          <a:noFill/>
        </p:spPr>
        <p:txBody>
          <a:bodyPr wrap="none" rtlCol="0">
            <a:spAutoFit/>
          </a:bodyPr>
          <a:lstStyle/>
          <a:p>
            <a:r>
              <a:rPr lang="en-US" dirty="0" smtClean="0"/>
              <a:t>(</a:t>
            </a:r>
            <a:r>
              <a:rPr lang="en-US" dirty="0" smtClean="0">
                <a:solidFill>
                  <a:schemeClr val="bg2"/>
                </a:solidFill>
              </a:rPr>
              <a:t>Android</a:t>
            </a:r>
            <a:r>
              <a:rPr lang="en-US" dirty="0" smtClean="0"/>
              <a:t>)</a:t>
            </a:r>
            <a:endParaRPr lang="en-US" dirty="0"/>
          </a:p>
        </p:txBody>
      </p:sp>
      <p:pic>
        <p:nvPicPr>
          <p:cNvPr id="6" name="Picture 5" descr="images.jpg"/>
          <p:cNvPicPr>
            <a:picLocks noChangeAspect="1"/>
          </p:cNvPicPr>
          <p:nvPr/>
        </p:nvPicPr>
        <p:blipFill>
          <a:blip r:embed="rId2" cstate="print"/>
          <a:stretch>
            <a:fillRect/>
          </a:stretch>
        </p:blipFill>
        <p:spPr>
          <a:xfrm>
            <a:off x="152400" y="3429000"/>
            <a:ext cx="2617470" cy="2714625"/>
          </a:xfrm>
          <a:prstGeom prst="rect">
            <a:avLst/>
          </a:prstGeom>
        </p:spPr>
      </p:pic>
      <p:sp>
        <p:nvSpPr>
          <p:cNvPr id="7" name="TextBox 6"/>
          <p:cNvSpPr txBox="1"/>
          <p:nvPr/>
        </p:nvSpPr>
        <p:spPr>
          <a:xfrm>
            <a:off x="3962400" y="6172200"/>
            <a:ext cx="1303883" cy="369332"/>
          </a:xfrm>
          <a:prstGeom prst="rect">
            <a:avLst/>
          </a:prstGeom>
          <a:noFill/>
        </p:spPr>
        <p:txBody>
          <a:bodyPr wrap="none" rtlCol="0">
            <a:spAutoFit/>
          </a:bodyPr>
          <a:lstStyle/>
          <a:p>
            <a:r>
              <a:rPr lang="en-US" dirty="0" smtClean="0"/>
              <a:t>(</a:t>
            </a:r>
            <a:r>
              <a:rPr lang="en-US" dirty="0" smtClean="0">
                <a:solidFill>
                  <a:srgbClr val="FF0000"/>
                </a:solidFill>
              </a:rPr>
              <a:t>W</a:t>
            </a:r>
            <a:r>
              <a:rPr lang="en-US" dirty="0" smtClean="0">
                <a:solidFill>
                  <a:schemeClr val="accent1"/>
                </a:solidFill>
              </a:rPr>
              <a:t>in</a:t>
            </a:r>
            <a:r>
              <a:rPr lang="en-US" dirty="0" smtClean="0">
                <a:solidFill>
                  <a:srgbClr val="00B050"/>
                </a:solidFill>
              </a:rPr>
              <a:t>do</a:t>
            </a:r>
            <a:r>
              <a:rPr lang="en-US" dirty="0" smtClean="0">
                <a:solidFill>
                  <a:srgbClr val="FFFF00"/>
                </a:solidFill>
              </a:rPr>
              <a:t>ws</a:t>
            </a:r>
            <a:r>
              <a:rPr lang="en-US" dirty="0" smtClean="0"/>
              <a:t>)</a:t>
            </a:r>
            <a:endParaRPr lang="en-US" dirty="0"/>
          </a:p>
        </p:txBody>
      </p:sp>
      <p:pic>
        <p:nvPicPr>
          <p:cNvPr id="8" name="Picture 7" descr="images.jpg"/>
          <p:cNvPicPr>
            <a:picLocks noChangeAspect="1"/>
          </p:cNvPicPr>
          <p:nvPr/>
        </p:nvPicPr>
        <p:blipFill>
          <a:blip r:embed="rId3" cstate="print"/>
          <a:stretch>
            <a:fillRect/>
          </a:stretch>
        </p:blipFill>
        <p:spPr>
          <a:xfrm>
            <a:off x="3352800" y="3657600"/>
            <a:ext cx="2286000" cy="2504440"/>
          </a:xfrm>
          <a:prstGeom prst="rect">
            <a:avLst/>
          </a:prstGeom>
        </p:spPr>
      </p:pic>
      <p:sp>
        <p:nvSpPr>
          <p:cNvPr id="9" name="TextBox 8"/>
          <p:cNvSpPr txBox="1"/>
          <p:nvPr/>
        </p:nvSpPr>
        <p:spPr>
          <a:xfrm>
            <a:off x="6858000" y="6172200"/>
            <a:ext cx="925253" cy="369332"/>
          </a:xfrm>
          <a:prstGeom prst="rect">
            <a:avLst/>
          </a:prstGeom>
          <a:noFill/>
        </p:spPr>
        <p:txBody>
          <a:bodyPr wrap="none" rtlCol="0">
            <a:spAutoFit/>
          </a:bodyPr>
          <a:lstStyle/>
          <a:p>
            <a:r>
              <a:rPr lang="en-US" dirty="0" smtClean="0"/>
              <a:t>(</a:t>
            </a:r>
            <a:r>
              <a:rPr lang="en-US" dirty="0" smtClean="0">
                <a:solidFill>
                  <a:schemeClr val="bg1"/>
                </a:solidFill>
              </a:rPr>
              <a:t>Lin</a:t>
            </a:r>
            <a:r>
              <a:rPr lang="en-US" dirty="0" smtClean="0"/>
              <a:t>ux)</a:t>
            </a:r>
            <a:endParaRPr lang="en-US" dirty="0"/>
          </a:p>
        </p:txBody>
      </p:sp>
      <p:pic>
        <p:nvPicPr>
          <p:cNvPr id="10" name="Picture 9" descr="penguin.jpg"/>
          <p:cNvPicPr>
            <a:picLocks noChangeAspect="1"/>
          </p:cNvPicPr>
          <p:nvPr/>
        </p:nvPicPr>
        <p:blipFill>
          <a:blip r:embed="rId4" cstate="print"/>
          <a:stretch>
            <a:fillRect/>
          </a:stretch>
        </p:blipFill>
        <p:spPr>
          <a:xfrm>
            <a:off x="6172200" y="3657600"/>
            <a:ext cx="2133600" cy="2510118"/>
          </a:xfrm>
          <a:prstGeom prst="rect">
            <a:avLst/>
          </a:prstGeom>
        </p:spPr>
      </p:pic>
      <p:pic>
        <p:nvPicPr>
          <p:cNvPr id="11" name="Picture 10" descr="Apple_iOS.svg.png"/>
          <p:cNvPicPr>
            <a:picLocks noChangeAspect="1"/>
          </p:cNvPicPr>
          <p:nvPr/>
        </p:nvPicPr>
        <p:blipFill>
          <a:blip r:embed="rId5" cstate="print"/>
          <a:stretch>
            <a:fillRect/>
          </a:stretch>
        </p:blipFill>
        <p:spPr>
          <a:xfrm>
            <a:off x="6705600" y="2438400"/>
            <a:ext cx="904875" cy="714375"/>
          </a:xfrm>
          <a:prstGeom prst="rect">
            <a:avLst/>
          </a:prstGeom>
        </p:spPr>
      </p:pic>
      <p:sp>
        <p:nvSpPr>
          <p:cNvPr id="12" name="TextBox 11"/>
          <p:cNvSpPr txBox="1"/>
          <p:nvPr/>
        </p:nvSpPr>
        <p:spPr>
          <a:xfrm>
            <a:off x="6400800" y="3124200"/>
            <a:ext cx="1532151" cy="369332"/>
          </a:xfrm>
          <a:prstGeom prst="rect">
            <a:avLst/>
          </a:prstGeom>
          <a:noFill/>
        </p:spPr>
        <p:txBody>
          <a:bodyPr wrap="none" rtlCol="0">
            <a:spAutoFit/>
          </a:bodyPr>
          <a:lstStyle/>
          <a:p>
            <a:r>
              <a:rPr lang="en-US" dirty="0" smtClean="0"/>
              <a:t>{</a:t>
            </a:r>
            <a:r>
              <a:rPr lang="en-US" dirty="0" smtClean="0">
                <a:solidFill>
                  <a:schemeClr val="tx1">
                    <a:lumMod val="65000"/>
                  </a:schemeClr>
                </a:solidFill>
              </a:rPr>
              <a:t>iOS</a:t>
            </a:r>
            <a:r>
              <a:rPr lang="en-US" dirty="0" smtClean="0"/>
              <a:t> (</a:t>
            </a:r>
            <a:r>
              <a:rPr lang="en-US" dirty="0" smtClean="0">
                <a:solidFill>
                  <a:srgbClr val="FF0000"/>
                </a:solidFill>
              </a:rPr>
              <a:t>Apple</a:t>
            </a:r>
            <a:r>
              <a:rPr lang="en-US" dirty="0" smtClean="0"/>
              <a:t>)}</a:t>
            </a:r>
            <a:endParaRPr lang="en-US" dirty="0"/>
          </a:p>
        </p:txBody>
      </p:sp>
      <p:sp>
        <p:nvSpPr>
          <p:cNvPr id="13" name="TextBox 12"/>
          <p:cNvSpPr txBox="1"/>
          <p:nvPr/>
        </p:nvSpPr>
        <p:spPr>
          <a:xfrm>
            <a:off x="3810000" y="3200400"/>
            <a:ext cx="1583190" cy="369332"/>
          </a:xfrm>
          <a:prstGeom prst="rect">
            <a:avLst/>
          </a:prstGeom>
          <a:noFill/>
        </p:spPr>
        <p:txBody>
          <a:bodyPr wrap="none" rtlCol="0">
            <a:spAutoFit/>
          </a:bodyPr>
          <a:lstStyle/>
          <a:p>
            <a:r>
              <a:rPr lang="en-US" dirty="0" smtClean="0"/>
              <a:t>{Mac (</a:t>
            </a:r>
            <a:r>
              <a:rPr lang="en-US" dirty="0" smtClean="0">
                <a:solidFill>
                  <a:srgbClr val="FF0000"/>
                </a:solidFill>
              </a:rPr>
              <a:t>Apple</a:t>
            </a:r>
            <a:r>
              <a:rPr lang="en-US" dirty="0" smtClean="0"/>
              <a:t>)}</a:t>
            </a:r>
            <a:endParaRPr lang="en-US" dirty="0"/>
          </a:p>
        </p:txBody>
      </p:sp>
      <p:pic>
        <p:nvPicPr>
          <p:cNvPr id="14" name="Picture 13" descr="images.jpg"/>
          <p:cNvPicPr>
            <a:picLocks noChangeAspect="1"/>
          </p:cNvPicPr>
          <p:nvPr/>
        </p:nvPicPr>
        <p:blipFill>
          <a:blip r:embed="rId6" cstate="print"/>
          <a:stretch>
            <a:fillRect/>
          </a:stretch>
        </p:blipFill>
        <p:spPr>
          <a:xfrm>
            <a:off x="3200400" y="1524000"/>
            <a:ext cx="2705100" cy="16859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George\Dropbox\Derp\Skype_Android.png"/>
          <p:cNvPicPr>
            <a:picLocks noChangeAspect="1" noChangeArrowheads="1"/>
          </p:cNvPicPr>
          <p:nvPr/>
        </p:nvPicPr>
        <p:blipFill>
          <a:blip r:embed="rId2" cstate="print"/>
          <a:srcRect/>
          <a:stretch>
            <a:fillRect/>
          </a:stretch>
        </p:blipFill>
        <p:spPr bwMode="auto">
          <a:xfrm>
            <a:off x="5562600" y="1142999"/>
            <a:ext cx="2895600" cy="5147733"/>
          </a:xfrm>
          <a:prstGeom prst="rect">
            <a:avLst/>
          </a:prstGeom>
          <a:noFill/>
        </p:spPr>
      </p:pic>
      <p:sp>
        <p:nvSpPr>
          <p:cNvPr id="5" name="TextBox 4"/>
          <p:cNvSpPr txBox="1"/>
          <p:nvPr/>
        </p:nvSpPr>
        <p:spPr>
          <a:xfrm>
            <a:off x="457201" y="1143000"/>
            <a:ext cx="5181600" cy="646331"/>
          </a:xfrm>
          <a:prstGeom prst="rect">
            <a:avLst/>
          </a:prstGeom>
          <a:noFill/>
        </p:spPr>
        <p:txBody>
          <a:bodyPr wrap="square" rtlCol="0">
            <a:spAutoFit/>
          </a:bodyPr>
          <a:lstStyle/>
          <a:p>
            <a:r>
              <a:rPr lang="el-GR" dirty="0" smtClean="0"/>
              <a:t>Για να λειτουργήσει το </a:t>
            </a:r>
            <a:r>
              <a:rPr lang="en-US" dirty="0" smtClean="0"/>
              <a:t>Skype </a:t>
            </a:r>
            <a:r>
              <a:rPr lang="el-GR" dirty="0" smtClean="0"/>
              <a:t>στο </a:t>
            </a:r>
            <a:r>
              <a:rPr lang="en-US" dirty="0" smtClean="0"/>
              <a:t>Android </a:t>
            </a:r>
            <a:r>
              <a:rPr lang="el-GR" dirty="0" smtClean="0"/>
              <a:t>πρέπει να υπάρχει μια καλή και σταθερή σύνδεση </a:t>
            </a:r>
            <a:r>
              <a:rPr lang="en-US" dirty="0" smtClean="0"/>
              <a:t>Wi-Fi.</a:t>
            </a:r>
            <a:endParaRPr lang="en-US" dirty="0"/>
          </a:p>
        </p:txBody>
      </p:sp>
      <p:pic>
        <p:nvPicPr>
          <p:cNvPr id="30723" name="Picture 3" descr="C:\Users\George\Dropbox\Derp\WiFi.jpg"/>
          <p:cNvPicPr>
            <a:picLocks noChangeAspect="1" noChangeArrowheads="1"/>
          </p:cNvPicPr>
          <p:nvPr/>
        </p:nvPicPr>
        <p:blipFill>
          <a:blip r:embed="rId3" cstate="print"/>
          <a:srcRect/>
          <a:stretch>
            <a:fillRect/>
          </a:stretch>
        </p:blipFill>
        <p:spPr bwMode="auto">
          <a:xfrm>
            <a:off x="838200" y="1981200"/>
            <a:ext cx="4484250" cy="37242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38200"/>
            <a:ext cx="8839200" cy="2062103"/>
          </a:xfrm>
          <a:prstGeom prst="rect">
            <a:avLst/>
          </a:prstGeom>
          <a:noFill/>
        </p:spPr>
        <p:txBody>
          <a:bodyPr wrap="square" rtlCol="0">
            <a:spAutoFit/>
          </a:bodyPr>
          <a:lstStyle/>
          <a:p>
            <a:pPr algn="ctr"/>
            <a:r>
              <a:rPr lang="en-US" sz="3200" dirty="0" smtClean="0"/>
              <a:t>To Skype </a:t>
            </a:r>
            <a:r>
              <a:rPr lang="el-GR" sz="3200" dirty="0" smtClean="0"/>
              <a:t>χρησιμοποιήται από ανθρώπους διαφόρων ηλικιών από όλο το κόσμο για την καθημερινή τους επικοινωνία για διάφορους λόγους όπως εργασιακούς και ψυχαγωγικούς.</a:t>
            </a:r>
            <a:endParaRPr lang="en-US" sz="3200" dirty="0"/>
          </a:p>
        </p:txBody>
      </p:sp>
      <p:pic>
        <p:nvPicPr>
          <p:cNvPr id="6" name="Picture 5" descr="Skype-for-Windows.png"/>
          <p:cNvPicPr>
            <a:picLocks noChangeAspect="1"/>
          </p:cNvPicPr>
          <p:nvPr/>
        </p:nvPicPr>
        <p:blipFill>
          <a:blip r:embed="rId2" cstate="print"/>
          <a:stretch>
            <a:fillRect/>
          </a:stretch>
        </p:blipFill>
        <p:spPr>
          <a:xfrm>
            <a:off x="2133600" y="3200400"/>
            <a:ext cx="5029200" cy="32461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066800"/>
            <a:ext cx="5410200" cy="646331"/>
          </a:xfrm>
          <a:prstGeom prst="rect">
            <a:avLst/>
          </a:prstGeom>
          <a:noFill/>
        </p:spPr>
        <p:txBody>
          <a:bodyPr wrap="square" rtlCol="0">
            <a:spAutoFit/>
          </a:bodyPr>
          <a:lstStyle/>
          <a:p>
            <a:r>
              <a:rPr lang="el-GR" dirty="0" smtClean="0"/>
              <a:t>Αυτή η εργασία πραγματοποιήθηκε με την χρήση της εφαρμογής </a:t>
            </a:r>
            <a:r>
              <a:rPr lang="en-US" dirty="0" smtClean="0"/>
              <a:t>Skype</a:t>
            </a:r>
            <a:r>
              <a:rPr lang="el-GR" dirty="0" smtClean="0"/>
              <a:t> με την λειτουργία τηλεδιάσκεψης.</a:t>
            </a:r>
            <a:r>
              <a:rPr lang="en-US" dirty="0" smtClean="0"/>
              <a:t> </a:t>
            </a:r>
            <a:endParaRPr lang="en-US" dirty="0"/>
          </a:p>
        </p:txBody>
      </p:sp>
      <p:sp>
        <p:nvSpPr>
          <p:cNvPr id="5" name="Smiley Face 4"/>
          <p:cNvSpPr/>
          <p:nvPr/>
        </p:nvSpPr>
        <p:spPr>
          <a:xfrm>
            <a:off x="6248400" y="4419600"/>
            <a:ext cx="2438400" cy="2133600"/>
          </a:xfrm>
          <a:prstGeom prst="smileyFace">
            <a:avLst>
              <a:gd name="adj" fmla="val 2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2133600"/>
            <a:ext cx="2819400" cy="2308324"/>
          </a:xfrm>
          <a:prstGeom prst="rect">
            <a:avLst/>
          </a:prstGeom>
          <a:noFill/>
        </p:spPr>
        <p:txBody>
          <a:bodyPr wrap="square" rtlCol="0">
            <a:spAutoFit/>
          </a:bodyPr>
          <a:lstStyle/>
          <a:p>
            <a:r>
              <a:rPr lang="el-GR" b="1" u="sng" dirty="0" smtClean="0"/>
              <a:t>Πηγές:</a:t>
            </a:r>
            <a:r>
              <a:rPr lang="en-US" b="1" u="sng" dirty="0" smtClean="0"/>
              <a:t> </a:t>
            </a:r>
          </a:p>
          <a:p>
            <a:pPr lvl="2">
              <a:buFont typeface="Arial" pitchFamily="34" charset="0"/>
              <a:buChar char="•"/>
            </a:pPr>
            <a:r>
              <a:rPr lang="en-US" b="1" u="sng" dirty="0" smtClean="0"/>
              <a:t>Wikipedia </a:t>
            </a:r>
            <a:r>
              <a:rPr lang="el-GR" b="1" u="sng" dirty="0" smtClean="0"/>
              <a:t>(Βικιπέδια)</a:t>
            </a:r>
            <a:endParaRPr lang="en-US" b="1" u="sng" dirty="0" smtClean="0"/>
          </a:p>
          <a:p>
            <a:pPr lvl="2" algn="ctr">
              <a:buFont typeface="Arial" pitchFamily="34" charset="0"/>
              <a:buChar char="•"/>
            </a:pPr>
            <a:r>
              <a:rPr lang="el-GR" b="1" u="sng" dirty="0" smtClean="0"/>
              <a:t>Οι Γνώσεις μας</a:t>
            </a:r>
          </a:p>
          <a:p>
            <a:pPr lvl="2" algn="ctr">
              <a:buFont typeface="Arial" pitchFamily="34" charset="0"/>
              <a:buChar char="•"/>
            </a:pPr>
            <a:r>
              <a:rPr lang="en-US" b="1" u="sng" dirty="0" smtClean="0"/>
              <a:t>Google images (</a:t>
            </a:r>
            <a:r>
              <a:rPr lang="el-GR" b="1" u="sng" dirty="0" smtClean="0"/>
              <a:t>φωτογραφίες)</a:t>
            </a:r>
          </a:p>
          <a:p>
            <a:pPr lvl="2" algn="ctr"/>
            <a:endParaRPr lang="en-US" b="1" u="sng" dirty="0" smtClean="0"/>
          </a:p>
          <a:p>
            <a:pPr>
              <a:buFont typeface="Arial" pitchFamily="34" charset="0"/>
              <a:buChar char="•"/>
            </a:pPr>
            <a:endParaRPr lang="en-US" b="1" u="sng"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eorge\Downloads\skype_logo_1_medium.jpg"/>
          <p:cNvPicPr>
            <a:picLocks noChangeAspect="1" noChangeArrowheads="1"/>
          </p:cNvPicPr>
          <p:nvPr/>
        </p:nvPicPr>
        <p:blipFill>
          <a:blip r:embed="rId3" cstate="print"/>
          <a:srcRect/>
          <a:stretch>
            <a:fillRect/>
          </a:stretch>
        </p:blipFill>
        <p:spPr bwMode="auto">
          <a:xfrm>
            <a:off x="4953000" y="838200"/>
            <a:ext cx="4038600" cy="2143565"/>
          </a:xfrm>
          <a:prstGeom prst="rect">
            <a:avLst/>
          </a:prstGeom>
          <a:noFill/>
        </p:spPr>
      </p:pic>
      <p:sp>
        <p:nvSpPr>
          <p:cNvPr id="12" name="Content Placeholder 11"/>
          <p:cNvSpPr>
            <a:spLocks noGrp="1"/>
          </p:cNvSpPr>
          <p:nvPr>
            <p:ph sz="half" idx="1"/>
          </p:nvPr>
        </p:nvSpPr>
        <p:spPr>
          <a:xfrm>
            <a:off x="0" y="838200"/>
            <a:ext cx="4800600" cy="2743200"/>
          </a:xfrm>
        </p:spPr>
        <p:txBody>
          <a:bodyPr>
            <a:normAutofit fontScale="85000" lnSpcReduction="20000"/>
          </a:bodyPr>
          <a:lstStyle/>
          <a:p>
            <a:r>
              <a:rPr lang="en-US" sz="2400" dirty="0" smtClean="0"/>
              <a:t>To </a:t>
            </a:r>
            <a:r>
              <a:rPr lang="el-GR" sz="2400" dirty="0" smtClean="0"/>
              <a:t>Skype κυκλοφόρησε για πρώτη φορά το 2003, σχεδιασμένο από προγραμματιστές τους Εσθονούς  Ahti Heinla, Priit Kasesalu, και Jaan Τ</a:t>
            </a:r>
            <a:r>
              <a:rPr lang="en-US" sz="2400" dirty="0" smtClean="0"/>
              <a:t>allinn</a:t>
            </a:r>
            <a:r>
              <a:rPr lang="el-GR" sz="2400" dirty="0" smtClean="0"/>
              <a:t>, ο οποίος είχε επίσης αναπτύξει αρχικά το Kazaa. Εξελίχθηκε από τότε σε μια πλατφόρμα με πάνω από 600 εκατομμύρια χρήστες και αγοράστηκε από τη Microsoft το 2011 για 8,5 δισ. δολάρια. </a:t>
            </a:r>
            <a:endParaRPr lang="en-US" sz="2400" dirty="0" smtClean="0"/>
          </a:p>
          <a:p>
            <a:endParaRPr lang="en-US" dirty="0"/>
          </a:p>
        </p:txBody>
      </p:sp>
      <p:sp>
        <p:nvSpPr>
          <p:cNvPr id="13" name="Content Placeholder 12"/>
          <p:cNvSpPr>
            <a:spLocks noGrp="1"/>
          </p:cNvSpPr>
          <p:nvPr>
            <p:ph sz="half" idx="2"/>
          </p:nvPr>
        </p:nvSpPr>
        <p:spPr>
          <a:xfrm>
            <a:off x="0" y="3352800"/>
            <a:ext cx="9220200" cy="3200400"/>
          </a:xfrm>
        </p:spPr>
        <p:txBody>
          <a:bodyPr>
            <a:noAutofit/>
          </a:bodyPr>
          <a:lstStyle/>
          <a:p>
            <a:r>
              <a:rPr lang="el-GR" sz="2000" dirty="0" smtClean="0"/>
              <a:t>Η υπηρεσία επιτρέπει στους χρήστες να επικοινωνούν με φίλους και συναδέλφους φωνητικά χρησιμοποιώντας ένα μικρόφωνο, οπτικά, χρησιμοποιώντας μια κάμερα, καθώς και την ανταλλαγή άμεσων μηνυμάτων μέσω του Διαδικτύου. Οι τηλεφωνικές κλήσεις μπορούν να διατεθούν στους δικαιούχους για τα παραδοσιακά τηλεφωνικά δίκτυα. Κλήσεις σε άλλους χρήστες εντός της υπηρεσίας Skype είναι δωρεάν, ενώ οι κλήσεις προς σταθερά τηλέφωνα και κινητά τηλέφωνα χρεώνονται μέσω χρέωσης με βάση το σύστημα του λογαριασμού χρήστη. Το Skype έχει γίνει επίσης δημοφιλές για πρόσθετες λειτουργίες του, συμπεριλαμβανομένης της μεταφοράς αρχείων, καθώς και τηλεδιάσκεψης.</a:t>
            </a:r>
            <a:endParaRPr lang="en-US" sz="2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7772400" cy="1362456"/>
          </a:xfrm>
        </p:spPr>
        <p:txBody>
          <a:bodyPr/>
          <a:lstStyle/>
          <a:p>
            <a:pPr algn="ctr"/>
            <a:r>
              <a:rPr lang="el-GR" sz="20000" dirty="0" smtClean="0"/>
              <a:t>ΤΕΛΟΣ</a:t>
            </a:r>
            <a:endParaRPr lang="en-US" sz="20000" dirty="0"/>
          </a:p>
        </p:txBody>
      </p:sp>
      <p:sp>
        <p:nvSpPr>
          <p:cNvPr id="4" name="Smiley Face 3"/>
          <p:cNvSpPr/>
          <p:nvPr/>
        </p:nvSpPr>
        <p:spPr>
          <a:xfrm>
            <a:off x="3200400" y="3276600"/>
            <a:ext cx="2819400" cy="31242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 action="ppaction://hlinkshowjump?jump=firstslide" highlightClick="1"/>
          </p:cNvPr>
          <p:cNvSpPr/>
          <p:nvPr/>
        </p:nvSpPr>
        <p:spPr>
          <a:xfrm>
            <a:off x="152400" y="3505200"/>
            <a:ext cx="2895600" cy="2743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6096000" y="3200400"/>
            <a:ext cx="3048000" cy="2895600"/>
          </a:xfrm>
          <a:prstGeom prst="sun">
            <a:avLst>
              <a:gd name="adj" fmla="val 12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ype_log-100010026-large.jpg"/>
          <p:cNvPicPr>
            <a:picLocks noChangeAspect="1"/>
          </p:cNvPicPr>
          <p:nvPr/>
        </p:nvPicPr>
        <p:blipFill>
          <a:blip r:embed="rId2" cstate="print"/>
          <a:stretch>
            <a:fillRect/>
          </a:stretch>
        </p:blipFill>
        <p:spPr>
          <a:xfrm>
            <a:off x="5333999" y="2667000"/>
            <a:ext cx="3531125" cy="2362200"/>
          </a:xfrm>
          <a:prstGeom prst="rect">
            <a:avLst/>
          </a:prstGeom>
        </p:spPr>
      </p:pic>
      <p:sp>
        <p:nvSpPr>
          <p:cNvPr id="3" name="Content Placeholder 2"/>
          <p:cNvSpPr>
            <a:spLocks noGrp="1"/>
          </p:cNvSpPr>
          <p:nvPr>
            <p:ph idx="1"/>
          </p:nvPr>
        </p:nvSpPr>
        <p:spPr>
          <a:xfrm>
            <a:off x="0" y="838200"/>
            <a:ext cx="8229600" cy="2286000"/>
          </a:xfrm>
        </p:spPr>
        <p:txBody>
          <a:bodyPr>
            <a:normAutofit/>
          </a:bodyPr>
          <a:lstStyle/>
          <a:p>
            <a:r>
              <a:rPr lang="el-GR" sz="2200" dirty="0" smtClean="0"/>
              <a:t>Το Skype είχε 663 εκατομμύρια εγγεγραμμένους χρήστες το 2010. Το δίκτυο λειτουργεί από τη Microsoft, η οποία έχει την έδρα του Skype στο Λουξεμβούργο. Οι περισσότεροι από την ομάδα ανάπτυξης και το 44% του συνόλου των εργαζομένων του κλάδου βρίσκονται στο </a:t>
            </a:r>
            <a:r>
              <a:rPr lang="en-US" sz="2200" dirty="0" smtClean="0"/>
              <a:t>Tallinn</a:t>
            </a:r>
            <a:r>
              <a:rPr lang="el-GR" sz="2200" dirty="0" smtClean="0"/>
              <a:t> και Tartu, στην Εσθονία. </a:t>
            </a:r>
            <a:br>
              <a:rPr lang="el-GR" sz="2200" dirty="0" smtClean="0"/>
            </a:br>
            <a:endParaRPr lang="en-US" dirty="0"/>
          </a:p>
        </p:txBody>
      </p:sp>
      <p:sp>
        <p:nvSpPr>
          <p:cNvPr id="8" name="TextBox 7"/>
          <p:cNvSpPr txBox="1"/>
          <p:nvPr/>
        </p:nvSpPr>
        <p:spPr>
          <a:xfrm>
            <a:off x="304800" y="2514600"/>
            <a:ext cx="5105400" cy="3693319"/>
          </a:xfrm>
          <a:prstGeom prst="rect">
            <a:avLst/>
          </a:prstGeom>
          <a:noFill/>
        </p:spPr>
        <p:txBody>
          <a:bodyPr wrap="square" rtlCol="0">
            <a:spAutoFit/>
          </a:bodyPr>
          <a:lstStyle/>
          <a:p>
            <a:r>
              <a:rPr lang="el-GR" sz="2200" dirty="0" smtClean="0"/>
              <a:t>Σε αντίθεση με τις περισσότερες άλλες υπηρεσίες VoIP, το Skype είναι ένα υβριδικό peer-to-peer και client-server του συστήματος. Κάνει χρήση της επεξεργασίας υπόβαθρο σε υπολογιστές που τρέχουν το λογισμικό Skype. Αρχικό προτεινόμενο όνομα της Skype (Sky Peer-to-Peer) αντανακλά αυτό το γεγονός.</a:t>
            </a:r>
            <a:endParaRPr lang="en-US" sz="22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85800"/>
            <a:ext cx="7162800" cy="762000"/>
          </a:xfrm>
        </p:spPr>
        <p:txBody>
          <a:bodyPr/>
          <a:lstStyle/>
          <a:p>
            <a:r>
              <a:rPr lang="el-GR" dirty="0" smtClean="0">
                <a:solidFill>
                  <a:schemeClr val="tx1"/>
                </a:solidFill>
              </a:rPr>
              <a:t>Η Λειτουργία του </a:t>
            </a:r>
            <a:r>
              <a:rPr smtClean="0">
                <a:solidFill>
                  <a:schemeClr val="tx1"/>
                </a:solidFill>
              </a:rPr>
              <a:t>Skype</a:t>
            </a:r>
            <a:endParaRPr lang="en-US" dirty="0">
              <a:solidFill>
                <a:schemeClr val="tx1"/>
              </a:solidFill>
            </a:endParaRPr>
          </a:p>
        </p:txBody>
      </p:sp>
      <p:pic>
        <p:nvPicPr>
          <p:cNvPr id="6" name="Εικόνα 1" descr="C:\Users\anastasia\Desktop\Eργασια\Skype 1.png"/>
          <p:cNvPicPr/>
          <p:nvPr/>
        </p:nvPicPr>
        <p:blipFill>
          <a:blip r:embed="rId2" cstate="print"/>
          <a:srcRect/>
          <a:stretch>
            <a:fillRect/>
          </a:stretch>
        </p:blipFill>
        <p:spPr bwMode="auto">
          <a:xfrm>
            <a:off x="152400" y="1600200"/>
            <a:ext cx="6019800" cy="5105400"/>
          </a:xfrm>
          <a:prstGeom prst="rect">
            <a:avLst/>
          </a:prstGeom>
          <a:noFill/>
          <a:ln w="9525">
            <a:noFill/>
            <a:miter lim="800000"/>
            <a:headEnd/>
            <a:tailEnd/>
          </a:ln>
        </p:spPr>
      </p:pic>
      <p:sp>
        <p:nvSpPr>
          <p:cNvPr id="7" name="TextBox 6"/>
          <p:cNvSpPr txBox="1"/>
          <p:nvPr/>
        </p:nvSpPr>
        <p:spPr>
          <a:xfrm>
            <a:off x="6400800" y="1524000"/>
            <a:ext cx="2590800" cy="3170099"/>
          </a:xfrm>
          <a:prstGeom prst="rect">
            <a:avLst/>
          </a:prstGeom>
          <a:noFill/>
        </p:spPr>
        <p:txBody>
          <a:bodyPr wrap="square" rtlCol="0">
            <a:spAutoFit/>
          </a:bodyPr>
          <a:lstStyle/>
          <a:p>
            <a:r>
              <a:rPr lang="el-GR" sz="2000" dirty="0" smtClean="0"/>
              <a:t>Πριν κάποιος αρχίσει να χρησιμοποιεί το </a:t>
            </a:r>
            <a:r>
              <a:rPr lang="en-US" sz="2000" dirty="0" smtClean="0"/>
              <a:t>Skype </a:t>
            </a:r>
            <a:r>
              <a:rPr lang="el-GR" sz="2000" dirty="0" smtClean="0"/>
              <a:t>πρέπει να δημιουργήσει ένα λογαριασμό με κάποια βασικά στοιχεία.</a:t>
            </a:r>
            <a:r>
              <a:rPr lang="en-US" sz="2000" dirty="0" smtClean="0"/>
              <a:t> </a:t>
            </a:r>
            <a:r>
              <a:rPr lang="el-GR" sz="2000" dirty="0" smtClean="0"/>
              <a:t>Στη συνέχεια πρέπει να συνδεθεί με το λογαριάσμο που δημιούργησε.</a:t>
            </a: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2" descr="C:\Users\anastasia\Desktop\Eργασια\Skype 2.png"/>
          <p:cNvPicPr/>
          <p:nvPr/>
        </p:nvPicPr>
        <p:blipFill>
          <a:blip r:embed="rId2" cstate="print"/>
          <a:srcRect/>
          <a:stretch>
            <a:fillRect/>
          </a:stretch>
        </p:blipFill>
        <p:spPr bwMode="auto">
          <a:xfrm>
            <a:off x="152400" y="1295400"/>
            <a:ext cx="5791200" cy="5410200"/>
          </a:xfrm>
          <a:prstGeom prst="rect">
            <a:avLst/>
          </a:prstGeom>
          <a:noFill/>
          <a:ln w="9525">
            <a:noFill/>
            <a:miter lim="800000"/>
            <a:headEnd/>
            <a:tailEnd/>
          </a:ln>
        </p:spPr>
      </p:pic>
      <p:sp>
        <p:nvSpPr>
          <p:cNvPr id="5" name="TextBox 4"/>
          <p:cNvSpPr txBox="1"/>
          <p:nvPr/>
        </p:nvSpPr>
        <p:spPr>
          <a:xfrm flipH="1">
            <a:off x="6019800" y="1295400"/>
            <a:ext cx="3276600" cy="2831544"/>
          </a:xfrm>
          <a:prstGeom prst="rect">
            <a:avLst/>
          </a:prstGeom>
          <a:noFill/>
        </p:spPr>
        <p:txBody>
          <a:bodyPr wrap="square" rtlCol="0">
            <a:spAutoFit/>
          </a:bodyPr>
          <a:lstStyle/>
          <a:p>
            <a:r>
              <a:rPr lang="el-GR" sz="2000" dirty="0" smtClean="0"/>
              <a:t>Κατά </a:t>
            </a:r>
            <a:r>
              <a:rPr lang="el-GR" sz="2000" dirty="0"/>
              <a:t>την πρώτη σύνδεση κάποιος θα έχει μόνο μία επαφή. Αυτή η επαφή θα τον βοηθήσει να καταλάβει αν το μικρόφωνο είναι συνδεδεμένο </a:t>
            </a:r>
            <a:r>
              <a:rPr lang="el-GR" sz="2000" dirty="0" smtClean="0"/>
              <a:t>σωστά, πατώντας το πλήκτρο ‘Κλήση’.</a:t>
            </a:r>
            <a:endParaRPr lang="en-US" sz="2000" dirty="0"/>
          </a:p>
          <a:p>
            <a:r>
              <a:rPr lang="el-GR"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rge\Dropbox\Derp\Skype 3.png"/>
          <p:cNvPicPr>
            <a:picLocks noChangeAspect="1" noChangeArrowheads="1"/>
          </p:cNvPicPr>
          <p:nvPr/>
        </p:nvPicPr>
        <p:blipFill>
          <a:blip r:embed="rId2" cstate="print"/>
          <a:srcRect/>
          <a:stretch>
            <a:fillRect/>
          </a:stretch>
        </p:blipFill>
        <p:spPr bwMode="auto">
          <a:xfrm>
            <a:off x="228600" y="1600200"/>
            <a:ext cx="5114926" cy="5105400"/>
          </a:xfrm>
          <a:prstGeom prst="rect">
            <a:avLst/>
          </a:prstGeom>
          <a:noFill/>
        </p:spPr>
      </p:pic>
      <p:sp>
        <p:nvSpPr>
          <p:cNvPr id="5" name="TextBox 4"/>
          <p:cNvSpPr txBox="1"/>
          <p:nvPr/>
        </p:nvSpPr>
        <p:spPr>
          <a:xfrm>
            <a:off x="5334000" y="1524000"/>
            <a:ext cx="3810000" cy="1938992"/>
          </a:xfrm>
          <a:prstGeom prst="rect">
            <a:avLst/>
          </a:prstGeom>
          <a:noFill/>
        </p:spPr>
        <p:txBody>
          <a:bodyPr wrap="square" rtlCol="0">
            <a:spAutoFit/>
          </a:bodyPr>
          <a:lstStyle/>
          <a:p>
            <a:r>
              <a:rPr lang="el-GR" sz="2000" dirty="0" smtClean="0"/>
              <a:t>Μετά από κάθε κλήση ή συνομιλία αποθηκεύεται ιστορικό για το συγκεκριμένο άτομο, με τις ανάλογες πληροφορίες (απαντήθηκε, δεν απαντήθηκε κ.τ.λ.).</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orge\Dropbox\Derp\Skype 4.png"/>
          <p:cNvPicPr>
            <a:picLocks noChangeAspect="1" noChangeArrowheads="1"/>
          </p:cNvPicPr>
          <p:nvPr/>
        </p:nvPicPr>
        <p:blipFill>
          <a:blip r:embed="rId2" cstate="print"/>
          <a:srcRect/>
          <a:stretch>
            <a:fillRect/>
          </a:stretch>
        </p:blipFill>
        <p:spPr bwMode="auto">
          <a:xfrm>
            <a:off x="5257800" y="609600"/>
            <a:ext cx="3724276" cy="1162050"/>
          </a:xfrm>
          <a:prstGeom prst="rect">
            <a:avLst/>
          </a:prstGeom>
          <a:noFill/>
        </p:spPr>
      </p:pic>
      <p:sp>
        <p:nvSpPr>
          <p:cNvPr id="5" name="TextBox 4"/>
          <p:cNvSpPr txBox="1"/>
          <p:nvPr/>
        </p:nvSpPr>
        <p:spPr>
          <a:xfrm>
            <a:off x="0" y="533400"/>
            <a:ext cx="5257800" cy="1938992"/>
          </a:xfrm>
          <a:prstGeom prst="rect">
            <a:avLst/>
          </a:prstGeom>
          <a:noFill/>
        </p:spPr>
        <p:txBody>
          <a:bodyPr wrap="square" rtlCol="0">
            <a:spAutoFit/>
          </a:bodyPr>
          <a:lstStyle/>
          <a:p>
            <a:r>
              <a:rPr lang="el-GR" sz="2000" dirty="0" smtClean="0"/>
              <a:t>Ο χρήστης έχει την δυνατότητα να προσθέσει  νέες επαφές με τις οποίες θα μπορεί να συνομιλεί ελεύθερα σε όποια χώρα ή μέρος θέλει χώρις χρέωση, αρκεί να ύπαρχει μια καλή σύνδεση στο </a:t>
            </a:r>
            <a:r>
              <a:rPr lang="en-US" sz="2000" dirty="0" smtClean="0"/>
              <a:t>internet</a:t>
            </a:r>
            <a:r>
              <a:rPr lang="el-GR" sz="2000" dirty="0" smtClean="0"/>
              <a:t> και από τον πομπό και από τον δέκτη.</a:t>
            </a:r>
            <a:endParaRPr lang="en-US" sz="2000" dirty="0"/>
          </a:p>
        </p:txBody>
      </p:sp>
      <p:sp>
        <p:nvSpPr>
          <p:cNvPr id="8" name="TextBox 7"/>
          <p:cNvSpPr txBox="1"/>
          <p:nvPr/>
        </p:nvSpPr>
        <p:spPr>
          <a:xfrm>
            <a:off x="0" y="2362200"/>
            <a:ext cx="3429000" cy="3170099"/>
          </a:xfrm>
          <a:prstGeom prst="rect">
            <a:avLst/>
          </a:prstGeom>
          <a:noFill/>
        </p:spPr>
        <p:txBody>
          <a:bodyPr wrap="square" rtlCol="0">
            <a:spAutoFit/>
          </a:bodyPr>
          <a:lstStyle/>
          <a:p>
            <a:r>
              <a:rPr lang="el-GR" sz="2000" dirty="0" smtClean="0"/>
              <a:t>Ο χρήστης οποίες επαφές κάνει προσθήκη και αυτές δεχτούν, έχει την δυνατότητα να τους κάνει κλήση, εφόσον αυτές είναι συνδεδεμένες. Μία επαφή μπορεί να είναι: </a:t>
            </a:r>
            <a:r>
              <a:rPr lang="el-GR" sz="2000" dirty="0" smtClean="0">
                <a:solidFill>
                  <a:schemeClr val="accent5"/>
                </a:solidFill>
              </a:rPr>
              <a:t>Συνδεδεμένη</a:t>
            </a:r>
            <a:r>
              <a:rPr lang="el-GR" sz="2000" dirty="0" smtClean="0"/>
              <a:t>, </a:t>
            </a:r>
            <a:r>
              <a:rPr lang="el-GR" sz="2000" dirty="0" smtClean="0">
                <a:solidFill>
                  <a:srgbClr val="FFC000"/>
                </a:solidFill>
              </a:rPr>
              <a:t>Απομακρισμένη</a:t>
            </a:r>
            <a:r>
              <a:rPr lang="el-GR" sz="2000" dirty="0" smtClean="0"/>
              <a:t>,</a:t>
            </a:r>
            <a:r>
              <a:rPr lang="el-GR" sz="2000" dirty="0" smtClean="0">
                <a:solidFill>
                  <a:srgbClr val="FFC000"/>
                </a:solidFill>
              </a:rPr>
              <a:t> </a:t>
            </a:r>
            <a:r>
              <a:rPr lang="el-GR" sz="2000" dirty="0" smtClean="0">
                <a:solidFill>
                  <a:srgbClr val="FF0000"/>
                </a:solidFill>
              </a:rPr>
              <a:t>Μην ενοχλείσετε</a:t>
            </a:r>
            <a:r>
              <a:rPr lang="el-GR" sz="2000" dirty="0" smtClean="0"/>
              <a:t>, </a:t>
            </a:r>
            <a:r>
              <a:rPr lang="el-GR" sz="2000" dirty="0" smtClean="0">
                <a:solidFill>
                  <a:schemeClr val="bg1"/>
                </a:solidFill>
              </a:rPr>
              <a:t>Αόρατη</a:t>
            </a:r>
            <a:r>
              <a:rPr lang="el-GR" sz="2000" dirty="0" smtClean="0"/>
              <a:t> και </a:t>
            </a:r>
            <a:r>
              <a:rPr lang="el-GR" sz="2000" dirty="0" smtClean="0">
                <a:solidFill>
                  <a:schemeClr val="tx1">
                    <a:lumMod val="75000"/>
                  </a:schemeClr>
                </a:solidFill>
              </a:rPr>
              <a:t>Μη Συνδεδεμένη</a:t>
            </a:r>
            <a:r>
              <a:rPr lang="el-GR" sz="2000" dirty="0" smtClean="0"/>
              <a:t>.</a:t>
            </a:r>
            <a:endParaRPr lang="en-US" sz="2000" dirty="0"/>
          </a:p>
        </p:txBody>
      </p:sp>
      <p:pic>
        <p:nvPicPr>
          <p:cNvPr id="2052" name="Picture 4" descr="C:\Users\George\Dropbox\Derp\Skype 5.png"/>
          <p:cNvPicPr>
            <a:picLocks noChangeAspect="1" noChangeArrowheads="1"/>
          </p:cNvPicPr>
          <p:nvPr/>
        </p:nvPicPr>
        <p:blipFill>
          <a:blip r:embed="rId3" cstate="print"/>
          <a:srcRect/>
          <a:stretch>
            <a:fillRect/>
          </a:stretch>
        </p:blipFill>
        <p:spPr bwMode="auto">
          <a:xfrm>
            <a:off x="3429000" y="2362200"/>
            <a:ext cx="5635222" cy="43364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71600"/>
            <a:ext cx="2895600" cy="3170099"/>
          </a:xfrm>
          <a:prstGeom prst="rect">
            <a:avLst/>
          </a:prstGeom>
          <a:noFill/>
        </p:spPr>
        <p:txBody>
          <a:bodyPr wrap="square" rtlCol="0">
            <a:spAutoFit/>
          </a:bodyPr>
          <a:lstStyle/>
          <a:p>
            <a:r>
              <a:rPr lang="el-GR" sz="2000" dirty="0" smtClean="0"/>
              <a:t>Εφόσον ο χρήστης αποκτήσει επαφές, στη συνέχεια θα μπορεί να τις ταξινομήσει και να τις κατατάξει σε λίστες της αρέσκειας του. Μπορεί να ομαδοποιήσει κάποιες επαφές και να είναι πιο εύκολες για μελοντική χρήση.</a:t>
            </a:r>
            <a:endParaRPr lang="en-US" sz="2000" dirty="0"/>
          </a:p>
        </p:txBody>
      </p:sp>
      <p:pic>
        <p:nvPicPr>
          <p:cNvPr id="3075" name="Picture 3" descr="C:\Users\George\Dropbox\Derp\Skype 6.png"/>
          <p:cNvPicPr>
            <a:picLocks noChangeAspect="1" noChangeArrowheads="1"/>
          </p:cNvPicPr>
          <p:nvPr/>
        </p:nvPicPr>
        <p:blipFill>
          <a:blip r:embed="rId2" cstate="print"/>
          <a:srcRect/>
          <a:stretch>
            <a:fillRect/>
          </a:stretch>
        </p:blipFill>
        <p:spPr bwMode="auto">
          <a:xfrm>
            <a:off x="2743200" y="990600"/>
            <a:ext cx="6232015" cy="563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90600"/>
            <a:ext cx="2895600" cy="4708981"/>
          </a:xfrm>
          <a:prstGeom prst="rect">
            <a:avLst/>
          </a:prstGeom>
          <a:noFill/>
        </p:spPr>
        <p:txBody>
          <a:bodyPr wrap="square" rtlCol="0">
            <a:spAutoFit/>
          </a:bodyPr>
          <a:lstStyle/>
          <a:p>
            <a:r>
              <a:rPr lang="el-GR" sz="2000" dirty="0" smtClean="0"/>
              <a:t>Ο χρήστης μπορεί να κάνει όσες κλήσεις θέλει, όση ώρα θέλει. Δωρεάν. </a:t>
            </a:r>
            <a:endParaRPr lang="en-US" sz="2000" dirty="0" smtClean="0"/>
          </a:p>
          <a:p>
            <a:r>
              <a:rPr lang="el-GR" sz="2000" dirty="0" smtClean="0"/>
              <a:t>Για να γίνει κλήση πρέπει και τα δύο άτομα να δεχτούν. Ο χρόνος ομιλίας αναγράφεται στο κάτω μέρος της φωτογραφίας του συνομηλιτή. Μία συνομιλία μπορεί να υποστηρίξει έως και 16 άτομα. Μια συνομιλία μπορεί να έχει εικόνα και ήχο ή μόνο ήχο.</a:t>
            </a:r>
            <a:endParaRPr lang="en-US" sz="2000" dirty="0"/>
          </a:p>
        </p:txBody>
      </p:sp>
      <p:pic>
        <p:nvPicPr>
          <p:cNvPr id="9" name="Picture 3" descr="C:\Users\George\Dropbox\Derp\skype7.png"/>
          <p:cNvPicPr>
            <a:picLocks noChangeAspect="1" noChangeArrowheads="1"/>
          </p:cNvPicPr>
          <p:nvPr/>
        </p:nvPicPr>
        <p:blipFill>
          <a:blip r:embed="rId2" cstate="print"/>
          <a:srcRect/>
          <a:stretch>
            <a:fillRect/>
          </a:stretch>
        </p:blipFill>
        <p:spPr bwMode="auto">
          <a:xfrm>
            <a:off x="2826946" y="990600"/>
            <a:ext cx="6164654" cy="48577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199</TotalTime>
  <Words>850</Words>
  <Application>Microsoft Office PowerPoint</Application>
  <PresentationFormat>Προβολή στην οθόνη (4:3)</PresentationFormat>
  <Paragraphs>47</Paragraphs>
  <Slides>20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Flow</vt:lpstr>
      <vt:lpstr>Διαφάνεια 1</vt:lpstr>
      <vt:lpstr>Διαφάνεια 2</vt:lpstr>
      <vt:lpstr>Διαφάνεια 3</vt:lpstr>
      <vt:lpstr>Η Λειτουργία του Skype</vt:lpstr>
      <vt:lpstr>Διαφάνεια 5</vt:lpstr>
      <vt:lpstr>Διαφάνεια 6</vt:lpstr>
      <vt:lpstr>Διαφάνεια 7</vt:lpstr>
      <vt:lpstr>Διαφάνεια 8</vt:lpstr>
      <vt:lpstr>Διαφάνεια 9</vt:lpstr>
      <vt:lpstr>Διαφάνεια 10</vt:lpstr>
      <vt:lpstr>Skype για τα Windows 8</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ΤΕΛΟΣ</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dc:creator>
  <cp:lastModifiedBy>admin</cp:lastModifiedBy>
  <cp:revision>23</cp:revision>
  <dcterms:created xsi:type="dcterms:W3CDTF">2013-01-20T09:53:55Z</dcterms:created>
  <dcterms:modified xsi:type="dcterms:W3CDTF">2013-01-21T10:51:14Z</dcterms:modified>
</cp:coreProperties>
</file>